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wmf" ContentType="image/x-wmf"/>
  <Default Extension="rels" ContentType="application/vnd.openxmlformats-package.relationships+xml"/>
  <Default Extension="xml" ContentType="application/xml"/>
  <Default Extension="docx" ContentType="application/vnd.openxmlformats-officedocument.wordprocessingml.document"/>
  <Default Extension="pptx" ContentType="application/vnd.openxmlformats-officedocument.presentationml.presentation"/>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73" r:id="rId1"/>
  </p:sldMasterIdLst>
  <p:notesMasterIdLst>
    <p:notesMasterId r:id="rId38"/>
  </p:notesMasterIdLst>
  <p:sldIdLst>
    <p:sldId id="256" r:id="rId2"/>
    <p:sldId id="258" r:id="rId3"/>
    <p:sldId id="260" r:id="rId4"/>
    <p:sldId id="261" r:id="rId5"/>
    <p:sldId id="262" r:id="rId6"/>
    <p:sldId id="263" r:id="rId7"/>
    <p:sldId id="264" r:id="rId8"/>
    <p:sldId id="300" r:id="rId9"/>
    <p:sldId id="265" r:id="rId10"/>
    <p:sldId id="266" r:id="rId11"/>
    <p:sldId id="267" r:id="rId12"/>
    <p:sldId id="268" r:id="rId13"/>
    <p:sldId id="269" r:id="rId14"/>
    <p:sldId id="270" r:id="rId15"/>
    <p:sldId id="271" r:id="rId16"/>
    <p:sldId id="296" r:id="rId17"/>
    <p:sldId id="273" r:id="rId18"/>
    <p:sldId id="274" r:id="rId19"/>
    <p:sldId id="275" r:id="rId20"/>
    <p:sldId id="276" r:id="rId21"/>
    <p:sldId id="278" r:id="rId22"/>
    <p:sldId id="302" r:id="rId23"/>
    <p:sldId id="280" r:id="rId24"/>
    <p:sldId id="281" r:id="rId25"/>
    <p:sldId id="299" r:id="rId26"/>
    <p:sldId id="282" r:id="rId27"/>
    <p:sldId id="283" r:id="rId28"/>
    <p:sldId id="291" r:id="rId29"/>
    <p:sldId id="284" r:id="rId30"/>
    <p:sldId id="292" r:id="rId31"/>
    <p:sldId id="285" r:id="rId32"/>
    <p:sldId id="293" r:id="rId33"/>
    <p:sldId id="286" r:id="rId34"/>
    <p:sldId id="287" r:id="rId35"/>
    <p:sldId id="295" r:id="rId36"/>
    <p:sldId id="290" r:id="rId3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EE1261"/>
    <a:srgbClr val="E5155F"/>
    <a:srgbClr val="009900"/>
    <a:srgbClr val="FBFBFB"/>
    <a:srgbClr val="F7F7F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9906" autoAdjust="0"/>
    <p:restoredTop sz="89930" autoAdjust="0"/>
  </p:normalViewPr>
  <p:slideViewPr>
    <p:cSldViewPr>
      <p:cViewPr varScale="1">
        <p:scale>
          <a:sx n="108" d="100"/>
          <a:sy n="108" d="100"/>
        </p:scale>
        <p:origin x="2736" y="114"/>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5.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7.wmf"/></Relationships>
</file>

<file path=ppt/drawings/_rels/vmlDrawing3.vml.rels><?xml version="1.0" encoding="UTF-8" standalone="yes"?>
<Relationships xmlns="http://schemas.openxmlformats.org/package/2006/relationships"><Relationship Id="rId2" Type="http://schemas.openxmlformats.org/officeDocument/2006/relationships/image" Target="../media/image10.wmf"/><Relationship Id="rId1" Type="http://schemas.openxmlformats.org/officeDocument/2006/relationships/image" Target="../media/image9.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5743278-3558-41DF-BB38-D78AE0A575F8}" type="datetimeFigureOut">
              <a:rPr lang="en-GB" smtClean="0"/>
              <a:t>23/12/2022</a:t>
            </a:fld>
            <a:endParaRPr lang="en-GB"/>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C003F8F-7FAE-4CD2-8A1C-A5E143F17B94}" type="slidenum">
              <a:rPr lang="en-GB" smtClean="0"/>
              <a:t>‹#›</a:t>
            </a:fld>
            <a:endParaRPr lang="en-GB"/>
          </a:p>
        </p:txBody>
      </p:sp>
    </p:spTree>
    <p:extLst>
      <p:ext uri="{BB962C8B-B14F-4D97-AF65-F5344CB8AC3E}">
        <p14:creationId xmlns:p14="http://schemas.microsoft.com/office/powerpoint/2010/main" val="10022437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7C003F8F-7FAE-4CD2-8A1C-A5E143F17B94}" type="slidenum">
              <a:rPr lang="en-GB" smtClean="0"/>
              <a:t>13</a:t>
            </a:fld>
            <a:endParaRPr lang="en-GB"/>
          </a:p>
        </p:txBody>
      </p:sp>
    </p:spTree>
    <p:extLst>
      <p:ext uri="{BB962C8B-B14F-4D97-AF65-F5344CB8AC3E}">
        <p14:creationId xmlns:p14="http://schemas.microsoft.com/office/powerpoint/2010/main" val="25503812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7C003F8F-7FAE-4CD2-8A1C-A5E143F17B94}" type="slidenum">
              <a:rPr lang="en-GB" smtClean="0"/>
              <a:t>22</a:t>
            </a:fld>
            <a:endParaRPr lang="en-GB"/>
          </a:p>
        </p:txBody>
      </p:sp>
    </p:spTree>
    <p:extLst>
      <p:ext uri="{BB962C8B-B14F-4D97-AF65-F5344CB8AC3E}">
        <p14:creationId xmlns:p14="http://schemas.microsoft.com/office/powerpoint/2010/main" val="125894937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GB"/>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a:t>Click to edit Master subtitle style</a:t>
            </a:r>
            <a:endParaRPr lang="en-US" dirty="0"/>
          </a:p>
        </p:txBody>
      </p:sp>
      <p:sp>
        <p:nvSpPr>
          <p:cNvPr id="4" name="Date Placeholder 3"/>
          <p:cNvSpPr>
            <a:spLocks noGrp="1"/>
          </p:cNvSpPr>
          <p:nvPr>
            <p:ph type="dt" sz="half" idx="10"/>
          </p:nvPr>
        </p:nvSpPr>
        <p:spPr/>
        <p:txBody>
          <a:bodyPr/>
          <a:lstStyle/>
          <a:p>
            <a:fld id="{A5B8CC73-25BA-4BF6-B134-A9127D267ADB}" type="datetimeFigureOut">
              <a:rPr lang="en-GB" smtClean="0"/>
              <a:t>23/12/2022</a:t>
            </a:fld>
            <a:endParaRPr lang="en-GB"/>
          </a:p>
        </p:txBody>
      </p:sp>
      <p:sp>
        <p:nvSpPr>
          <p:cNvPr id="5" name="Footer Placeholder 4"/>
          <p:cNvSpPr>
            <a:spLocks noGrp="1"/>
          </p:cNvSpPr>
          <p:nvPr>
            <p:ph type="ftr" sz="quarter" idx="11"/>
          </p:nvPr>
        </p:nvSpPr>
        <p:spPr/>
        <p:txBody>
          <a:bodyPr/>
          <a:lstStyle/>
          <a:p>
            <a:endParaRPr lang="en-GB"/>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44BF8C95-2808-4E65-B9F8-93BD2D89B2CF}" type="slidenum">
              <a:rPr lang="en-GB" smtClean="0"/>
              <a:t>‹#›</a:t>
            </a:fld>
            <a:endParaRPr lang="en-GB"/>
          </a:p>
        </p:txBody>
      </p:sp>
    </p:spTree>
    <p:extLst>
      <p:ext uri="{BB962C8B-B14F-4D97-AF65-F5344CB8AC3E}">
        <p14:creationId xmlns:p14="http://schemas.microsoft.com/office/powerpoint/2010/main" val="12219781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GB"/>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A5B8CC73-25BA-4BF6-B134-A9127D267ADB}" type="datetimeFigureOut">
              <a:rPr lang="en-GB" smtClean="0"/>
              <a:t>23/12/2022</a:t>
            </a:fld>
            <a:endParaRPr lang="en-GB"/>
          </a:p>
        </p:txBody>
      </p:sp>
      <p:sp>
        <p:nvSpPr>
          <p:cNvPr id="5" name="Footer Placeholder 4"/>
          <p:cNvSpPr>
            <a:spLocks noGrp="1"/>
          </p:cNvSpPr>
          <p:nvPr>
            <p:ph type="ftr" sz="quarter" idx="11"/>
          </p:nvPr>
        </p:nvSpPr>
        <p:spPr/>
        <p:txBody>
          <a:bodyPr/>
          <a:lstStyle/>
          <a:p>
            <a:endParaRPr lang="en-GB"/>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44BF8C95-2808-4E65-B9F8-93BD2D89B2CF}" type="slidenum">
              <a:rPr lang="en-GB" smtClean="0"/>
              <a:t>‹#›</a:t>
            </a:fld>
            <a:endParaRPr lang="en-GB"/>
          </a:p>
        </p:txBody>
      </p:sp>
    </p:spTree>
    <p:extLst>
      <p:ext uri="{BB962C8B-B14F-4D97-AF65-F5344CB8AC3E}">
        <p14:creationId xmlns:p14="http://schemas.microsoft.com/office/powerpoint/2010/main" val="9490803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GB"/>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A5B8CC73-25BA-4BF6-B134-A9127D267ADB}" type="datetimeFigureOut">
              <a:rPr lang="en-GB" smtClean="0"/>
              <a:t>23/12/2022</a:t>
            </a:fld>
            <a:endParaRPr lang="en-GB"/>
          </a:p>
        </p:txBody>
      </p:sp>
      <p:sp>
        <p:nvSpPr>
          <p:cNvPr id="5" name="Footer Placeholder 4"/>
          <p:cNvSpPr>
            <a:spLocks noGrp="1"/>
          </p:cNvSpPr>
          <p:nvPr>
            <p:ph type="ftr" sz="quarter" idx="11"/>
          </p:nvPr>
        </p:nvSpPr>
        <p:spPr/>
        <p:txBody>
          <a:bodyPr/>
          <a:lstStyle/>
          <a:p>
            <a:endParaRPr lang="en-GB"/>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44BF8C95-2808-4E65-B9F8-93BD2D89B2CF}" type="slidenum">
              <a:rPr lang="en-GB" smtClean="0"/>
              <a:t>‹#›</a:t>
            </a:fld>
            <a:endParaRPr lang="en-GB"/>
          </a:p>
        </p:txBody>
      </p:sp>
    </p:spTree>
    <p:extLst>
      <p:ext uri="{BB962C8B-B14F-4D97-AF65-F5344CB8AC3E}">
        <p14:creationId xmlns:p14="http://schemas.microsoft.com/office/powerpoint/2010/main" val="29943616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p:txBody>
          <a:bodyPr/>
          <a:lstStyle/>
          <a:p>
            <a:fld id="{A5B8CC73-25BA-4BF6-B134-A9127D267ADB}" type="datetimeFigureOut">
              <a:rPr lang="en-GB" smtClean="0"/>
              <a:t>23/12/2022</a:t>
            </a:fld>
            <a:endParaRPr lang="en-GB"/>
          </a:p>
        </p:txBody>
      </p:sp>
      <p:sp>
        <p:nvSpPr>
          <p:cNvPr id="6" name="Footer Placeholder 5"/>
          <p:cNvSpPr>
            <a:spLocks noGrp="1"/>
          </p:cNvSpPr>
          <p:nvPr>
            <p:ph type="ftr" sz="quarter" idx="11"/>
          </p:nvPr>
        </p:nvSpPr>
        <p:spPr/>
        <p:txBody>
          <a:bodyPr/>
          <a:lstStyle/>
          <a:p>
            <a:endParaRPr lang="en-GB"/>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44BF8C95-2808-4E65-B9F8-93BD2D89B2CF}" type="slidenum">
              <a:rPr lang="en-GB" smtClean="0"/>
              <a:t>‹#›</a:t>
            </a:fld>
            <a:endParaRPr lang="en-GB"/>
          </a:p>
        </p:txBody>
      </p:sp>
    </p:spTree>
    <p:extLst>
      <p:ext uri="{BB962C8B-B14F-4D97-AF65-F5344CB8AC3E}">
        <p14:creationId xmlns:p14="http://schemas.microsoft.com/office/powerpoint/2010/main" val="14280253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GB"/>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A5B8CC73-25BA-4BF6-B134-A9127D267ADB}" type="datetimeFigureOut">
              <a:rPr lang="en-GB" smtClean="0"/>
              <a:t>23/12/2022</a:t>
            </a:fld>
            <a:endParaRPr lang="en-GB"/>
          </a:p>
        </p:txBody>
      </p:sp>
      <p:sp>
        <p:nvSpPr>
          <p:cNvPr id="8" name="Footer Placeholder 7"/>
          <p:cNvSpPr>
            <a:spLocks noGrp="1"/>
          </p:cNvSpPr>
          <p:nvPr>
            <p:ph type="ftr" sz="quarter" idx="11"/>
          </p:nvPr>
        </p:nvSpPr>
        <p:spPr/>
        <p:txBody>
          <a:bodyPr/>
          <a:lstStyle/>
          <a:p>
            <a:endParaRPr lang="en-GB"/>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44BF8C95-2808-4E65-B9F8-93BD2D89B2CF}" type="slidenum">
              <a:rPr lang="en-GB" smtClean="0"/>
              <a:t>‹#›</a:t>
            </a:fld>
            <a:endParaRPr lang="en-GB"/>
          </a:p>
        </p:txBody>
      </p:sp>
    </p:spTree>
    <p:extLst>
      <p:ext uri="{BB962C8B-B14F-4D97-AF65-F5344CB8AC3E}">
        <p14:creationId xmlns:p14="http://schemas.microsoft.com/office/powerpoint/2010/main" val="30103500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Date Placeholder 2"/>
          <p:cNvSpPr>
            <a:spLocks noGrp="1"/>
          </p:cNvSpPr>
          <p:nvPr>
            <p:ph type="dt" sz="half" idx="10"/>
          </p:nvPr>
        </p:nvSpPr>
        <p:spPr/>
        <p:txBody>
          <a:bodyPr/>
          <a:lstStyle/>
          <a:p>
            <a:fld id="{A5B8CC73-25BA-4BF6-B134-A9127D267ADB}" type="datetimeFigureOut">
              <a:rPr lang="en-GB" smtClean="0"/>
              <a:t>23/12/2022</a:t>
            </a:fld>
            <a:endParaRPr lang="en-GB"/>
          </a:p>
        </p:txBody>
      </p:sp>
      <p:sp>
        <p:nvSpPr>
          <p:cNvPr id="4" name="Footer Placeholder 3"/>
          <p:cNvSpPr>
            <a:spLocks noGrp="1"/>
          </p:cNvSpPr>
          <p:nvPr>
            <p:ph type="ftr" sz="quarter" idx="11"/>
          </p:nvPr>
        </p:nvSpPr>
        <p:spPr/>
        <p:txBody>
          <a:bodyPr/>
          <a:lstStyle/>
          <a:p>
            <a:endParaRPr lang="en-GB"/>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44BF8C95-2808-4E65-B9F8-93BD2D89B2CF}" type="slidenum">
              <a:rPr lang="en-GB" smtClean="0"/>
              <a:t>‹#›</a:t>
            </a:fld>
            <a:endParaRPr lang="en-GB"/>
          </a:p>
        </p:txBody>
      </p:sp>
    </p:spTree>
    <p:extLst>
      <p:ext uri="{BB962C8B-B14F-4D97-AF65-F5344CB8AC3E}">
        <p14:creationId xmlns:p14="http://schemas.microsoft.com/office/powerpoint/2010/main" val="41206186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5B8CC73-25BA-4BF6-B134-A9127D267ADB}" type="datetimeFigureOut">
              <a:rPr lang="en-GB" smtClean="0"/>
              <a:t>23/12/2022</a:t>
            </a:fld>
            <a:endParaRPr lang="en-GB"/>
          </a:p>
        </p:txBody>
      </p:sp>
      <p:sp>
        <p:nvSpPr>
          <p:cNvPr id="3" name="Footer Placeholder 2"/>
          <p:cNvSpPr>
            <a:spLocks noGrp="1"/>
          </p:cNvSpPr>
          <p:nvPr>
            <p:ph type="ftr" sz="quarter" idx="11"/>
          </p:nvPr>
        </p:nvSpPr>
        <p:spPr/>
        <p:txBody>
          <a:bodyPr/>
          <a:lstStyle/>
          <a:p>
            <a:endParaRPr lang="en-GB"/>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44BF8C95-2808-4E65-B9F8-93BD2D89B2CF}" type="slidenum">
              <a:rPr lang="en-GB" smtClean="0"/>
              <a:t>‹#›</a:t>
            </a:fld>
            <a:endParaRPr lang="en-GB"/>
          </a:p>
        </p:txBody>
      </p:sp>
    </p:spTree>
    <p:extLst>
      <p:ext uri="{BB962C8B-B14F-4D97-AF65-F5344CB8AC3E}">
        <p14:creationId xmlns:p14="http://schemas.microsoft.com/office/powerpoint/2010/main" val="22782299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GB"/>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p>
            <a:fld id="{A5B8CC73-25BA-4BF6-B134-A9127D267ADB}" type="datetimeFigureOut">
              <a:rPr lang="en-GB" smtClean="0"/>
              <a:t>23/12/2022</a:t>
            </a:fld>
            <a:endParaRPr lang="en-GB"/>
          </a:p>
        </p:txBody>
      </p:sp>
      <p:sp>
        <p:nvSpPr>
          <p:cNvPr id="6" name="Footer Placeholder 5"/>
          <p:cNvSpPr>
            <a:spLocks noGrp="1"/>
          </p:cNvSpPr>
          <p:nvPr>
            <p:ph type="ftr" sz="quarter" idx="11"/>
          </p:nvPr>
        </p:nvSpPr>
        <p:spPr/>
        <p:txBody>
          <a:bodyPr/>
          <a:lstStyle/>
          <a:p>
            <a:endParaRPr lang="en-GB"/>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44BF8C95-2808-4E65-B9F8-93BD2D89B2CF}" type="slidenum">
              <a:rPr lang="en-GB" smtClean="0"/>
              <a:t>‹#›</a:t>
            </a:fld>
            <a:endParaRPr lang="en-GB"/>
          </a:p>
        </p:txBody>
      </p:sp>
    </p:spTree>
    <p:extLst>
      <p:ext uri="{BB962C8B-B14F-4D97-AF65-F5344CB8AC3E}">
        <p14:creationId xmlns:p14="http://schemas.microsoft.com/office/powerpoint/2010/main" val="28353449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GB"/>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GB"/>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p>
            <a:fld id="{A5B8CC73-25BA-4BF6-B134-A9127D267ADB}" type="datetimeFigureOut">
              <a:rPr lang="en-GB" smtClean="0"/>
              <a:t>23/12/2022</a:t>
            </a:fld>
            <a:endParaRPr lang="en-GB"/>
          </a:p>
        </p:txBody>
      </p:sp>
      <p:sp>
        <p:nvSpPr>
          <p:cNvPr id="6" name="Footer Placeholder 5"/>
          <p:cNvSpPr>
            <a:spLocks noGrp="1"/>
          </p:cNvSpPr>
          <p:nvPr>
            <p:ph type="ftr" sz="quarter" idx="11"/>
          </p:nvPr>
        </p:nvSpPr>
        <p:spPr/>
        <p:txBody>
          <a:bodyPr/>
          <a:lstStyle/>
          <a:p>
            <a:endParaRPr lang="en-GB"/>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44BF8C95-2808-4E65-B9F8-93BD2D89B2CF}" type="slidenum">
              <a:rPr lang="en-GB" smtClean="0"/>
              <a:t>‹#›</a:t>
            </a:fld>
            <a:endParaRPr lang="en-GB"/>
          </a:p>
        </p:txBody>
      </p:sp>
    </p:spTree>
    <p:extLst>
      <p:ext uri="{BB962C8B-B14F-4D97-AF65-F5344CB8AC3E}">
        <p14:creationId xmlns:p14="http://schemas.microsoft.com/office/powerpoint/2010/main" val="19469133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GB"/>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A5B8CC73-25BA-4BF6-B134-A9127D267ADB}" type="datetimeFigureOut">
              <a:rPr lang="en-GB" smtClean="0"/>
              <a:t>23/12/2022</a:t>
            </a:fld>
            <a:endParaRPr lang="en-GB"/>
          </a:p>
        </p:txBody>
      </p:sp>
      <p:sp>
        <p:nvSpPr>
          <p:cNvPr id="5" name="Footer Placeholder 4"/>
          <p:cNvSpPr>
            <a:spLocks noGrp="1"/>
          </p:cNvSpPr>
          <p:nvPr>
            <p:ph type="ftr" sz="quarter" idx="11"/>
          </p:nvPr>
        </p:nvSpPr>
        <p:spPr/>
        <p:txBody>
          <a:bodyPr/>
          <a:lstStyle/>
          <a:p>
            <a:endParaRPr lang="en-GB"/>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44BF8C95-2808-4E65-B9F8-93BD2D89B2CF}" type="slidenum">
              <a:rPr lang="en-GB" smtClean="0"/>
              <a:t>‹#›</a:t>
            </a:fld>
            <a:endParaRPr lang="en-GB"/>
          </a:p>
        </p:txBody>
      </p:sp>
    </p:spTree>
    <p:extLst>
      <p:ext uri="{BB962C8B-B14F-4D97-AF65-F5344CB8AC3E}">
        <p14:creationId xmlns:p14="http://schemas.microsoft.com/office/powerpoint/2010/main" val="36931850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GB"/>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GB"/>
              <a:t>Click to 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A5B8CC73-25BA-4BF6-B134-A9127D267ADB}" type="datetimeFigureOut">
              <a:rPr lang="en-GB" smtClean="0"/>
              <a:t>23/12/2022</a:t>
            </a:fld>
            <a:endParaRPr lang="en-GB"/>
          </a:p>
        </p:txBody>
      </p:sp>
      <p:sp>
        <p:nvSpPr>
          <p:cNvPr id="5" name="Footer Placeholder 4"/>
          <p:cNvSpPr>
            <a:spLocks noGrp="1"/>
          </p:cNvSpPr>
          <p:nvPr>
            <p:ph type="ftr" sz="quarter" idx="11"/>
          </p:nvPr>
        </p:nvSpPr>
        <p:spPr/>
        <p:txBody>
          <a:bodyPr/>
          <a:lstStyle/>
          <a:p>
            <a:endParaRPr lang="en-GB"/>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44BF8C95-2808-4E65-B9F8-93BD2D89B2CF}" type="slidenum">
              <a:rPr lang="en-GB" smtClean="0"/>
              <a:t>‹#›</a:t>
            </a:fld>
            <a:endParaRPr lang="en-GB"/>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422368777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GB"/>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GB"/>
              <a:t>Click to edit Master text styles</a:t>
            </a:r>
          </a:p>
        </p:txBody>
      </p:sp>
      <p:sp>
        <p:nvSpPr>
          <p:cNvPr id="5" name="Date Placeholder 4"/>
          <p:cNvSpPr>
            <a:spLocks noGrp="1"/>
          </p:cNvSpPr>
          <p:nvPr>
            <p:ph type="dt" sz="half" idx="10"/>
          </p:nvPr>
        </p:nvSpPr>
        <p:spPr/>
        <p:txBody>
          <a:bodyPr/>
          <a:lstStyle/>
          <a:p>
            <a:fld id="{A5B8CC73-25BA-4BF6-B134-A9127D267ADB}" type="datetimeFigureOut">
              <a:rPr lang="en-GB" smtClean="0"/>
              <a:t>23/12/2022</a:t>
            </a:fld>
            <a:endParaRPr lang="en-GB"/>
          </a:p>
        </p:txBody>
      </p:sp>
      <p:sp>
        <p:nvSpPr>
          <p:cNvPr id="6" name="Footer Placeholder 5"/>
          <p:cNvSpPr>
            <a:spLocks noGrp="1"/>
          </p:cNvSpPr>
          <p:nvPr>
            <p:ph type="ftr" sz="quarter" idx="11"/>
          </p:nvPr>
        </p:nvSpPr>
        <p:spPr/>
        <p:txBody>
          <a:bodyPr/>
          <a:lstStyle/>
          <a:p>
            <a:endParaRPr lang="en-GB"/>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44BF8C95-2808-4E65-B9F8-93BD2D89B2CF}" type="slidenum">
              <a:rPr lang="en-GB" smtClean="0"/>
              <a:t>‹#›</a:t>
            </a:fld>
            <a:endParaRPr lang="en-GB"/>
          </a:p>
        </p:txBody>
      </p:sp>
    </p:spTree>
    <p:extLst>
      <p:ext uri="{BB962C8B-B14F-4D97-AF65-F5344CB8AC3E}">
        <p14:creationId xmlns:p14="http://schemas.microsoft.com/office/powerpoint/2010/main" val="318956949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GB"/>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GB"/>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GB"/>
              <a:t>Click to edit Master text styles</a:t>
            </a:r>
          </a:p>
        </p:txBody>
      </p:sp>
      <p:sp>
        <p:nvSpPr>
          <p:cNvPr id="5" name="Date Placeholder 4"/>
          <p:cNvSpPr>
            <a:spLocks noGrp="1"/>
          </p:cNvSpPr>
          <p:nvPr>
            <p:ph type="dt" sz="half" idx="10"/>
          </p:nvPr>
        </p:nvSpPr>
        <p:spPr/>
        <p:txBody>
          <a:bodyPr/>
          <a:lstStyle/>
          <a:p>
            <a:fld id="{A5B8CC73-25BA-4BF6-B134-A9127D267ADB}" type="datetimeFigureOut">
              <a:rPr lang="en-GB" smtClean="0"/>
              <a:t>23/12/2022</a:t>
            </a:fld>
            <a:endParaRPr lang="en-GB"/>
          </a:p>
        </p:txBody>
      </p:sp>
      <p:sp>
        <p:nvSpPr>
          <p:cNvPr id="6" name="Footer Placeholder 5"/>
          <p:cNvSpPr>
            <a:spLocks noGrp="1"/>
          </p:cNvSpPr>
          <p:nvPr>
            <p:ph type="ftr" sz="quarter" idx="11"/>
          </p:nvPr>
        </p:nvSpPr>
        <p:spPr/>
        <p:txBody>
          <a:bodyPr/>
          <a:lstStyle/>
          <a:p>
            <a:endParaRPr lang="en-GB"/>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44BF8C95-2808-4E65-B9F8-93BD2D89B2CF}" type="slidenum">
              <a:rPr lang="en-GB" smtClean="0"/>
              <a:t>‹#›</a:t>
            </a:fld>
            <a:endParaRPr lang="en-GB"/>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52548749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GB"/>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GB"/>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GB"/>
              <a:t>Click to edit Master text styles</a:t>
            </a:r>
          </a:p>
        </p:txBody>
      </p:sp>
      <p:sp>
        <p:nvSpPr>
          <p:cNvPr id="5" name="Date Placeholder 4"/>
          <p:cNvSpPr>
            <a:spLocks noGrp="1"/>
          </p:cNvSpPr>
          <p:nvPr>
            <p:ph type="dt" sz="half" idx="10"/>
          </p:nvPr>
        </p:nvSpPr>
        <p:spPr/>
        <p:txBody>
          <a:bodyPr/>
          <a:lstStyle/>
          <a:p>
            <a:fld id="{A5B8CC73-25BA-4BF6-B134-A9127D267ADB}" type="datetimeFigureOut">
              <a:rPr lang="en-GB" smtClean="0"/>
              <a:t>23/12/2022</a:t>
            </a:fld>
            <a:endParaRPr lang="en-GB"/>
          </a:p>
        </p:txBody>
      </p:sp>
      <p:sp>
        <p:nvSpPr>
          <p:cNvPr id="6" name="Footer Placeholder 5"/>
          <p:cNvSpPr>
            <a:spLocks noGrp="1"/>
          </p:cNvSpPr>
          <p:nvPr>
            <p:ph type="ftr" sz="quarter" idx="11"/>
          </p:nvPr>
        </p:nvSpPr>
        <p:spPr/>
        <p:txBody>
          <a:bodyPr/>
          <a:lstStyle/>
          <a:p>
            <a:endParaRPr lang="en-GB"/>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44BF8C95-2808-4E65-B9F8-93BD2D89B2CF}" type="slidenum">
              <a:rPr lang="en-GB" smtClean="0"/>
              <a:t>‹#›</a:t>
            </a:fld>
            <a:endParaRPr lang="en-GB"/>
          </a:p>
        </p:txBody>
      </p:sp>
    </p:spTree>
    <p:extLst>
      <p:ext uri="{BB962C8B-B14F-4D97-AF65-F5344CB8AC3E}">
        <p14:creationId xmlns:p14="http://schemas.microsoft.com/office/powerpoint/2010/main" val="55211600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A5B8CC73-25BA-4BF6-B134-A9127D267ADB}" type="datetimeFigureOut">
              <a:rPr lang="en-GB" smtClean="0"/>
              <a:t>23/12/2022</a:t>
            </a:fld>
            <a:endParaRPr lang="en-GB"/>
          </a:p>
        </p:txBody>
      </p:sp>
      <p:sp>
        <p:nvSpPr>
          <p:cNvPr id="5" name="Footer Placeholder 4"/>
          <p:cNvSpPr>
            <a:spLocks noGrp="1"/>
          </p:cNvSpPr>
          <p:nvPr>
            <p:ph type="ftr" sz="quarter" idx="11"/>
          </p:nvPr>
        </p:nvSpPr>
        <p:spPr/>
        <p:txBody>
          <a:bodyPr/>
          <a:lstStyle/>
          <a:p>
            <a:endParaRPr lang="en-GB"/>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44BF8C95-2808-4E65-B9F8-93BD2D89B2CF}" type="slidenum">
              <a:rPr lang="en-GB" smtClean="0"/>
              <a:t>‹#›</a:t>
            </a:fld>
            <a:endParaRPr lang="en-GB"/>
          </a:p>
        </p:txBody>
      </p:sp>
    </p:spTree>
    <p:extLst>
      <p:ext uri="{BB962C8B-B14F-4D97-AF65-F5344CB8AC3E}">
        <p14:creationId xmlns:p14="http://schemas.microsoft.com/office/powerpoint/2010/main" val="127137725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GB"/>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A5B8CC73-25BA-4BF6-B134-A9127D267ADB}" type="datetimeFigureOut">
              <a:rPr lang="en-GB" smtClean="0"/>
              <a:t>23/12/2022</a:t>
            </a:fld>
            <a:endParaRPr lang="en-GB"/>
          </a:p>
        </p:txBody>
      </p:sp>
      <p:sp>
        <p:nvSpPr>
          <p:cNvPr id="5" name="Footer Placeholder 4"/>
          <p:cNvSpPr>
            <a:spLocks noGrp="1"/>
          </p:cNvSpPr>
          <p:nvPr>
            <p:ph type="ftr" sz="quarter" idx="11"/>
          </p:nvPr>
        </p:nvSpPr>
        <p:spPr/>
        <p:txBody>
          <a:bodyPr/>
          <a:lstStyle/>
          <a:p>
            <a:endParaRPr lang="en-GB"/>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44BF8C95-2808-4E65-B9F8-93BD2D89B2CF}" type="slidenum">
              <a:rPr lang="en-GB" smtClean="0"/>
              <a:t>‹#›</a:t>
            </a:fld>
            <a:endParaRPr lang="en-GB"/>
          </a:p>
        </p:txBody>
      </p:sp>
    </p:spTree>
    <p:extLst>
      <p:ext uri="{BB962C8B-B14F-4D97-AF65-F5344CB8AC3E}">
        <p14:creationId xmlns:p14="http://schemas.microsoft.com/office/powerpoint/2010/main" val="10683435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GB"/>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A5B8CC73-25BA-4BF6-B134-A9127D267ADB}" type="datetimeFigureOut">
              <a:rPr lang="en-GB" smtClean="0"/>
              <a:t>23/12/2022</a:t>
            </a:fld>
            <a:endParaRPr lang="en-GB"/>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GB"/>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44BF8C95-2808-4E65-B9F8-93BD2D89B2CF}" type="slidenum">
              <a:rPr lang="en-GB" smtClean="0"/>
              <a:t>‹#›</a:t>
            </a:fld>
            <a:endParaRPr lang="en-GB"/>
          </a:p>
        </p:txBody>
      </p:sp>
    </p:spTree>
    <p:extLst>
      <p:ext uri="{BB962C8B-B14F-4D97-AF65-F5344CB8AC3E}">
        <p14:creationId xmlns:p14="http://schemas.microsoft.com/office/powerpoint/2010/main" val="2917591578"/>
      </p:ext>
    </p:extLst>
  </p:cSld>
  <p:clrMap bg1="lt1" tx1="dk1" bg2="lt2" tx2="dk2" accent1="accent1" accent2="accent2" accent3="accent3" accent4="accent4" accent5="accent5" accent6="accent6" hlink="hlink" folHlink="folHlink"/>
  <p:sldLayoutIdLst>
    <p:sldLayoutId id="2147483774" r:id="rId1"/>
    <p:sldLayoutId id="2147483775" r:id="rId2"/>
    <p:sldLayoutId id="2147483776" r:id="rId3"/>
    <p:sldLayoutId id="2147483777" r:id="rId4"/>
    <p:sldLayoutId id="2147483778" r:id="rId5"/>
    <p:sldLayoutId id="2147483779" r:id="rId6"/>
    <p:sldLayoutId id="2147483780" r:id="rId7"/>
    <p:sldLayoutId id="2147483781" r:id="rId8"/>
    <p:sldLayoutId id="2147483782" r:id="rId9"/>
    <p:sldLayoutId id="2147483783" r:id="rId10"/>
    <p:sldLayoutId id="2147483784" r:id="rId11"/>
    <p:sldLayoutId id="2147483785" r:id="rId12"/>
    <p:sldLayoutId id="2147483786" r:id="rId13"/>
    <p:sldLayoutId id="2147483787" r:id="rId14"/>
    <p:sldLayoutId id="2147483788" r:id="rId15"/>
    <p:sldLayoutId id="2147483789"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hyperlink" Target="https://www.england.nhs.uk/ournhspeople/"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engageforsuccess.org/wp-content/uploads/2015/09/wellbeing-and-engagement-04June2014-Final.pdf" TargetMode="External"/><Relationship Id="rId2" Type="http://schemas.openxmlformats.org/officeDocument/2006/relationships/hyperlink" Target="https://www.mind.org.uk/news-campaigns/news/work-is-biggest-cause-of-stress-in-peoples-lives/"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https://neweconomics.org/2011/07/five-ways-well-new-applications-new-ways-thinking"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s://www.nhs.uk/live-well/exercise/walking-for-health/" TargetMode="External"/><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hyperlink" Target="https://assets.publishing.service.gov.uk/government/uploads/system/uploads/attachment_data/file/845725/cycle-to-work-guidance.pdf" TargetMode="External"/><Relationship Id="rId4" Type="http://schemas.openxmlformats.org/officeDocument/2006/relationships/hyperlink" Target="https://www.nhs.uk/better-health/" TargetMode="Externa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hyperlink" Target="https://neweconomics.org/uploads/files/8984c5089d5c2285ee_t4m6bhqq5.pdf" TargetMode="External"/><Relationship Id="rId2" Type="http://schemas.openxmlformats.org/officeDocument/2006/relationships/image" Target="../media/image4.emf"/><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https://healthconnectionsmendip.org/wp-content/uploads/2019/12/five-ways-to-wellbeing_poster.pdf" TargetMode="External"/><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6.png"/><Relationship Id="rId5" Type="http://schemas.openxmlformats.org/officeDocument/2006/relationships/image" Target="../media/image5.wmf"/><Relationship Id="rId4" Type="http://schemas.openxmlformats.org/officeDocument/2006/relationships/oleObject" Target="../embeddings/oleObject1.bin"/></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xml"/><Relationship Id="rId7" Type="http://schemas.openxmlformats.org/officeDocument/2006/relationships/image" Target="../media/image7.wmf"/><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package" Target="../embeddings/Microsoft_PowerPoint_Presentation.pptx"/><Relationship Id="rId5" Type="http://schemas.openxmlformats.org/officeDocument/2006/relationships/image" Target="../media/image8.png"/><Relationship Id="rId4" Type="http://schemas.openxmlformats.org/officeDocument/2006/relationships/hyperlink" Target="https://www.hillviewsurgery.nhs.uk/domestic-violence-and-abuse/" TargetMode="External"/></Relationships>
</file>

<file path=ppt/slides/_rels/slide23.xml.rels><?xml version="1.0" encoding="UTF-8" standalone="yes"?>
<Relationships xmlns="http://schemas.openxmlformats.org/package/2006/relationships"><Relationship Id="rId8" Type="http://schemas.openxmlformats.org/officeDocument/2006/relationships/package" Target="../embeddings/Microsoft_Word_Document.docx"/><Relationship Id="rId3" Type="http://schemas.openxmlformats.org/officeDocument/2006/relationships/hyperlink" Target="https://www.greenimpact.org.uk/giforhealth" TargetMode="External"/><Relationship Id="rId7" Type="http://schemas.openxmlformats.org/officeDocument/2006/relationships/image" Target="../media/image9.wmf"/><Relationship Id="rId2" Type="http://schemas.openxmlformats.org/officeDocument/2006/relationships/slideLayout" Target="../slideLayouts/slideLayout4.xml"/><Relationship Id="rId1" Type="http://schemas.openxmlformats.org/officeDocument/2006/relationships/vmlDrawing" Target="../drawings/vmlDrawing3.vml"/><Relationship Id="rId6" Type="http://schemas.openxmlformats.org/officeDocument/2006/relationships/oleObject" Target="../embeddings/oleObject2.bin"/><Relationship Id="rId5" Type="http://schemas.openxmlformats.org/officeDocument/2006/relationships/image" Target="../media/image11.png"/><Relationship Id="rId4" Type="http://schemas.openxmlformats.org/officeDocument/2006/relationships/hyperlink" Target="https://www.hillviewsurgery.nhs.uk/hillview-surgery-going-greener/" TargetMode="External"/><Relationship Id="rId9" Type="http://schemas.openxmlformats.org/officeDocument/2006/relationships/image" Target="../media/image10.wmf"/></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hyperlink" Target="https://www.england.nhs.uk/supporting-our-nhs-people/wellbeing-support-options/" TargetMode="External"/><Relationship Id="rId2" Type="http://schemas.openxmlformats.org/officeDocument/2006/relationships/hyperlink" Target="https://www.headspace.com/nhs" TargetMode="External"/><Relationship Id="rId1" Type="http://schemas.openxmlformats.org/officeDocument/2006/relationships/slideLayout" Target="../slideLayouts/slideLayout2.xml"/><Relationship Id="rId6" Type="http://schemas.openxmlformats.org/officeDocument/2006/relationships/hyperlink" Target="https://portal.e-lfh.org.uk/" TargetMode="External"/><Relationship Id="rId5" Type="http://schemas.openxmlformats.org/officeDocument/2006/relationships/hyperlink" Target="https://www.healthassured.org/my-healthy-advantage-wellbeing-wellness-app/" TargetMode="External"/><Relationship Id="rId4" Type="http://schemas.openxmlformats.org/officeDocument/2006/relationships/hyperlink" Target="https://www.nhs.uk/better-health/" TargetMode="Externa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hyperlink" Target="https://www.guidelinesinpractice.co.uk/view-from-the-ground/sustaining-wellbeing-with-seven-daily-habits/455840.article" TargetMode="Externa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hyperlink" Target="https://askmygp.uk/" TargetMode="External"/><Relationship Id="rId2" Type="http://schemas.openxmlformats.org/officeDocument/2006/relationships/hyperlink" Target="https://econsult.net/" TargetMode="External"/><Relationship Id="rId1" Type="http://schemas.openxmlformats.org/officeDocument/2006/relationships/slideLayout" Target="../slideLayouts/slideLayout2.xml"/><Relationship Id="rId4" Type="http://schemas.openxmlformats.org/officeDocument/2006/relationships/hyperlink" Target="https://www.greenerpractice.co.uk/" TargetMode="Externa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pic>
        <p:nvPicPr>
          <p:cNvPr id="5" name="Picture 4" descr="Colourful strings being woven togehter">
            <a:extLst>
              <a:ext uri="{FF2B5EF4-FFF2-40B4-BE49-F238E27FC236}">
                <a16:creationId xmlns:a16="http://schemas.microsoft.com/office/drawing/2014/main" id="{1438F0F0-0998-45F5-8759-987EA22AA228}"/>
              </a:ext>
            </a:extLst>
          </p:cNvPr>
          <p:cNvPicPr>
            <a:picLocks noChangeAspect="1"/>
          </p:cNvPicPr>
          <p:nvPr/>
        </p:nvPicPr>
        <p:blipFill rotWithShape="1">
          <a:blip r:embed="rId2">
            <a:duotone>
              <a:schemeClr val="bg2">
                <a:shade val="45000"/>
                <a:satMod val="135000"/>
              </a:schemeClr>
              <a:prstClr val="white"/>
            </a:duotone>
            <a:alphaModFix amt="40000"/>
          </a:blip>
          <a:srcRect l="11000" r="-1" b="-1"/>
          <a:stretch/>
        </p:blipFill>
        <p:spPr>
          <a:xfrm>
            <a:off x="1524020" y="10"/>
            <a:ext cx="9143980" cy="6857990"/>
          </a:xfrm>
          <a:prstGeom prst="rect">
            <a:avLst/>
          </a:prstGeom>
        </p:spPr>
      </p:pic>
      <p:sp>
        <p:nvSpPr>
          <p:cNvPr id="2" name="Title 1"/>
          <p:cNvSpPr>
            <a:spLocks noGrp="1"/>
          </p:cNvSpPr>
          <p:nvPr>
            <p:ph type="ctrTitle"/>
          </p:nvPr>
        </p:nvSpPr>
        <p:spPr>
          <a:xfrm>
            <a:off x="3465909" y="1628804"/>
            <a:ext cx="6686550" cy="2304255"/>
          </a:xfrm>
        </p:spPr>
        <p:txBody>
          <a:bodyPr>
            <a:normAutofit/>
          </a:bodyPr>
          <a:lstStyle/>
          <a:p>
            <a:pPr>
              <a:lnSpc>
                <a:spcPct val="90000"/>
              </a:lnSpc>
            </a:pPr>
            <a:r>
              <a:rPr lang="en-GB" sz="5000" dirty="0"/>
              <a:t>Supporting the Wellbeing of Practice Staff</a:t>
            </a:r>
          </a:p>
        </p:txBody>
      </p:sp>
      <p:sp>
        <p:nvSpPr>
          <p:cNvPr id="3" name="Subtitle 2"/>
          <p:cNvSpPr>
            <a:spLocks noGrp="1"/>
          </p:cNvSpPr>
          <p:nvPr>
            <p:ph type="subTitle" idx="1"/>
          </p:nvPr>
        </p:nvSpPr>
        <p:spPr>
          <a:xfrm>
            <a:off x="3465909" y="4364378"/>
            <a:ext cx="6686550" cy="1296873"/>
          </a:xfrm>
        </p:spPr>
        <p:txBody>
          <a:bodyPr>
            <a:normAutofit fontScale="70000" lnSpcReduction="20000"/>
          </a:bodyPr>
          <a:lstStyle/>
          <a:p>
            <a:r>
              <a:rPr lang="en-GB" sz="2000" dirty="0"/>
              <a:t>Dr Vasumathy Sivarajasingam</a:t>
            </a:r>
          </a:p>
          <a:p>
            <a:r>
              <a:rPr lang="en-GB" sz="2000" dirty="0"/>
              <a:t>GP Partner at Hillview Surgery, West London.</a:t>
            </a:r>
          </a:p>
          <a:p>
            <a:r>
              <a:rPr lang="en-GB" sz="2000" dirty="0"/>
              <a:t>Clinical Research Fellow at Self-Care Academic Research Unit </a:t>
            </a:r>
          </a:p>
          <a:p>
            <a:r>
              <a:rPr lang="en-GB" sz="2000" dirty="0"/>
              <a:t>Department of Primary Care &amp; Public​ Health, Imperial College London.</a:t>
            </a:r>
          </a:p>
          <a:p>
            <a:endParaRPr lang="en-GB" sz="2000" dirty="0"/>
          </a:p>
          <a:p>
            <a:endParaRPr lang="en-GB" sz="2000" dirty="0"/>
          </a:p>
        </p:txBody>
      </p:sp>
    </p:spTree>
    <p:extLst>
      <p:ext uri="{BB962C8B-B14F-4D97-AF65-F5344CB8AC3E}">
        <p14:creationId xmlns:p14="http://schemas.microsoft.com/office/powerpoint/2010/main" val="19152178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6000"/>
                                  </p:stCondLst>
                                  <p:childTnLst>
                                    <p:set>
                                      <p:cBhvr>
                                        <p:cTn id="9" dur="1" fill="hold">
                                          <p:stCondLst>
                                            <p:cond delay="0"/>
                                          </p:stCondLst>
                                        </p:cTn>
                                        <p:tgtEl>
                                          <p:spTgt spid="3">
                                            <p:txEl>
                                              <p:pRg st="0" end="0"/>
                                            </p:txEl>
                                          </p:spTgt>
                                        </p:tgtEl>
                                        <p:attrNameLst>
                                          <p:attrName>style.visibility</p:attrName>
                                        </p:attrNameLst>
                                      </p:cBhvr>
                                      <p:to>
                                        <p:strVal val="visible"/>
                                      </p:to>
                                    </p:set>
                                  </p:childTnLst>
                                </p:cTn>
                              </p:par>
                            </p:childTnLst>
                          </p:cTn>
                        </p:par>
                        <p:par>
                          <p:cTn id="10" fill="hold">
                            <p:stCondLst>
                              <p:cond delay="6000"/>
                            </p:stCondLst>
                            <p:childTnLst>
                              <p:par>
                                <p:cTn id="11" presetID="1" presetClass="entr" presetSubtype="0" fill="hold" grpId="0" nodeType="after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childTnLst>
                          </p:cTn>
                        </p:par>
                        <p:par>
                          <p:cTn id="13" fill="hold">
                            <p:stCondLst>
                              <p:cond delay="6000"/>
                            </p:stCondLst>
                            <p:childTnLst>
                              <p:par>
                                <p:cTn id="14" presetID="1" presetClass="entr" presetSubtype="0" fill="hold" grpId="0" nodeType="afterEffect">
                                  <p:stCondLst>
                                    <p:cond delay="0"/>
                                  </p:stCondLst>
                                  <p:childTnLst>
                                    <p:set>
                                      <p:cBhvr>
                                        <p:cTn id="15" dur="1" fill="hold">
                                          <p:stCondLst>
                                            <p:cond delay="0"/>
                                          </p:stCondLst>
                                        </p:cTn>
                                        <p:tgtEl>
                                          <p:spTgt spid="3">
                                            <p:txEl>
                                              <p:pRg st="2" end="2"/>
                                            </p:txEl>
                                          </p:spTgt>
                                        </p:tgtEl>
                                        <p:attrNameLst>
                                          <p:attrName>style.visibility</p:attrName>
                                        </p:attrNameLst>
                                      </p:cBhvr>
                                      <p:to>
                                        <p:strVal val="visible"/>
                                      </p:to>
                                    </p:set>
                                  </p:childTnLst>
                                </p:cTn>
                              </p:par>
                            </p:childTnLst>
                          </p:cTn>
                        </p:par>
                        <p:par>
                          <p:cTn id="16" fill="hold">
                            <p:stCondLst>
                              <p:cond delay="6000"/>
                            </p:stCondLst>
                            <p:childTnLst>
                              <p:par>
                                <p:cTn id="17" presetID="1" presetClass="entr" presetSubtype="0" fill="hold" grpId="0" nodeType="after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uiExpand="1" build="p"/>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5289997" y="1318591"/>
            <a:ext cx="4411651" cy="4220820"/>
          </a:xfrm>
        </p:spPr>
        <p:txBody>
          <a:bodyPr vert="horz" lIns="91440" tIns="45720" rIns="91440" bIns="45720" rtlCol="0" anchor="ctr">
            <a:normAutofit/>
          </a:bodyPr>
          <a:lstStyle/>
          <a:p>
            <a:pPr>
              <a:lnSpc>
                <a:spcPct val="90000"/>
              </a:lnSpc>
            </a:pPr>
            <a:r>
              <a:rPr lang="en-US" sz="3000">
                <a:solidFill>
                  <a:schemeClr val="tx2">
                    <a:lumMod val="75000"/>
                  </a:schemeClr>
                </a:solidFill>
              </a:rPr>
              <a:t>What does ‘staff wellbeing’ mean?</a:t>
            </a:r>
            <a:br>
              <a:rPr lang="en-US" sz="3000">
                <a:solidFill>
                  <a:schemeClr val="tx2">
                    <a:lumMod val="75000"/>
                  </a:schemeClr>
                </a:solidFill>
              </a:rPr>
            </a:br>
            <a:r>
              <a:rPr lang="en-US" sz="3000">
                <a:solidFill>
                  <a:schemeClr val="tx2">
                    <a:lumMod val="75000"/>
                  </a:schemeClr>
                </a:solidFill>
              </a:rPr>
              <a:t/>
            </a:r>
            <a:br>
              <a:rPr lang="en-US" sz="3000">
                <a:solidFill>
                  <a:schemeClr val="tx2">
                    <a:lumMod val="75000"/>
                  </a:schemeClr>
                </a:solidFill>
              </a:rPr>
            </a:br>
            <a:r>
              <a:rPr lang="en-US" sz="3000">
                <a:solidFill>
                  <a:schemeClr val="tx2">
                    <a:lumMod val="75000"/>
                  </a:schemeClr>
                </a:solidFill>
              </a:rPr>
              <a:t>What is its impact on staff and patient care?</a:t>
            </a:r>
            <a:br>
              <a:rPr lang="en-US" sz="3000">
                <a:solidFill>
                  <a:schemeClr val="tx2">
                    <a:lumMod val="75000"/>
                  </a:schemeClr>
                </a:solidFill>
              </a:rPr>
            </a:br>
            <a:r>
              <a:rPr lang="en-US" sz="3000">
                <a:solidFill>
                  <a:schemeClr val="tx2">
                    <a:lumMod val="75000"/>
                  </a:schemeClr>
                </a:solidFill>
              </a:rPr>
              <a:t/>
            </a:r>
            <a:br>
              <a:rPr lang="en-US" sz="3000">
                <a:solidFill>
                  <a:schemeClr val="tx2">
                    <a:lumMod val="75000"/>
                  </a:schemeClr>
                </a:solidFill>
              </a:rPr>
            </a:br>
            <a:r>
              <a:rPr lang="en-US" sz="3000">
                <a:solidFill>
                  <a:schemeClr val="tx2">
                    <a:lumMod val="75000"/>
                  </a:schemeClr>
                </a:solidFill>
              </a:rPr>
              <a:t>How can we support our staff’s wellbeing?</a:t>
            </a:r>
            <a:br>
              <a:rPr lang="en-US" sz="3000">
                <a:solidFill>
                  <a:schemeClr val="tx2">
                    <a:lumMod val="75000"/>
                  </a:schemeClr>
                </a:solidFill>
              </a:rPr>
            </a:br>
            <a:endParaRPr lang="en-US" sz="3000">
              <a:solidFill>
                <a:schemeClr val="tx2">
                  <a:lumMod val="75000"/>
                </a:schemeClr>
              </a:solidFill>
            </a:endParaRPr>
          </a:p>
        </p:txBody>
      </p:sp>
    </p:spTree>
    <p:extLst>
      <p:ext uri="{BB962C8B-B14F-4D97-AF65-F5344CB8AC3E}">
        <p14:creationId xmlns:p14="http://schemas.microsoft.com/office/powerpoint/2010/main" val="11732434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308514" y="942111"/>
            <a:ext cx="2442412" cy="4969113"/>
          </a:xfrm>
        </p:spPr>
        <p:txBody>
          <a:bodyPr anchor="ctr">
            <a:normAutofit/>
          </a:bodyPr>
          <a:lstStyle/>
          <a:p>
            <a:r>
              <a:rPr lang="en-GB" b="1">
                <a:solidFill>
                  <a:schemeClr val="tx2">
                    <a:lumMod val="75000"/>
                  </a:schemeClr>
                </a:solidFill>
              </a:rPr>
              <a:t>The NHS People Plan 2020/21</a:t>
            </a:r>
            <a:endParaRPr lang="en-GB">
              <a:solidFill>
                <a:schemeClr val="tx2">
                  <a:lumMod val="75000"/>
                </a:schemeClr>
              </a:solidFill>
            </a:endParaRPr>
          </a:p>
        </p:txBody>
      </p:sp>
      <p:sp>
        <p:nvSpPr>
          <p:cNvPr id="3" name="Content Placeholder 2"/>
          <p:cNvSpPr>
            <a:spLocks noGrp="1"/>
          </p:cNvSpPr>
          <p:nvPr>
            <p:ph idx="1"/>
          </p:nvPr>
        </p:nvSpPr>
        <p:spPr>
          <a:xfrm>
            <a:off x="5310796" y="942108"/>
            <a:ext cx="4841662" cy="4969114"/>
          </a:xfrm>
        </p:spPr>
        <p:txBody>
          <a:bodyPr anchor="ctr">
            <a:normAutofit/>
          </a:bodyPr>
          <a:lstStyle/>
          <a:p>
            <a:pPr lvl="0" fontAlgn="base">
              <a:buFont typeface="Wingdings" panose="05000000000000000000" pitchFamily="2" charset="2"/>
              <a:buChar char="Ø"/>
            </a:pPr>
            <a:r>
              <a:rPr lang="en-GB" dirty="0">
                <a:solidFill>
                  <a:schemeClr val="tx2">
                    <a:lumMod val="75000"/>
                  </a:schemeClr>
                </a:solidFill>
              </a:rPr>
              <a:t>Looking after our people</a:t>
            </a:r>
          </a:p>
          <a:p>
            <a:pPr marL="0" indent="0" fontAlgn="base">
              <a:buNone/>
            </a:pPr>
            <a:endParaRPr lang="en-GB" dirty="0">
              <a:solidFill>
                <a:schemeClr val="tx2">
                  <a:lumMod val="75000"/>
                </a:schemeClr>
              </a:solidFill>
            </a:endParaRPr>
          </a:p>
          <a:p>
            <a:pPr lvl="0" fontAlgn="base">
              <a:buFont typeface="Wingdings" panose="05000000000000000000" pitchFamily="2" charset="2"/>
              <a:buChar char="Ø"/>
            </a:pPr>
            <a:r>
              <a:rPr lang="en-GB" dirty="0">
                <a:solidFill>
                  <a:schemeClr val="tx2">
                    <a:lumMod val="75000"/>
                  </a:schemeClr>
                </a:solidFill>
              </a:rPr>
              <a:t>Belonging in the NHS</a:t>
            </a:r>
          </a:p>
          <a:p>
            <a:pPr marL="0" indent="0" fontAlgn="base">
              <a:buNone/>
            </a:pPr>
            <a:endParaRPr lang="en-GB" dirty="0">
              <a:solidFill>
                <a:schemeClr val="tx2">
                  <a:lumMod val="75000"/>
                </a:schemeClr>
              </a:solidFill>
            </a:endParaRPr>
          </a:p>
          <a:p>
            <a:pPr lvl="0" fontAlgn="base">
              <a:buFont typeface="Wingdings" panose="05000000000000000000" pitchFamily="2" charset="2"/>
              <a:buChar char="Ø"/>
            </a:pPr>
            <a:r>
              <a:rPr lang="en-GB" dirty="0">
                <a:solidFill>
                  <a:schemeClr val="tx2">
                    <a:lumMod val="75000"/>
                  </a:schemeClr>
                </a:solidFill>
              </a:rPr>
              <a:t>New ways of working and delivering care</a:t>
            </a:r>
          </a:p>
          <a:p>
            <a:pPr marL="0" indent="0" fontAlgn="base">
              <a:buNone/>
            </a:pPr>
            <a:endParaRPr lang="en-GB" dirty="0">
              <a:solidFill>
                <a:schemeClr val="tx2">
                  <a:lumMod val="75000"/>
                </a:schemeClr>
              </a:solidFill>
            </a:endParaRPr>
          </a:p>
          <a:p>
            <a:pPr lvl="0" fontAlgn="base">
              <a:buFont typeface="Wingdings" panose="05000000000000000000" pitchFamily="2" charset="2"/>
              <a:buChar char="Ø"/>
            </a:pPr>
            <a:r>
              <a:rPr lang="en-GB" dirty="0">
                <a:solidFill>
                  <a:schemeClr val="tx2">
                    <a:lumMod val="75000"/>
                  </a:schemeClr>
                </a:solidFill>
              </a:rPr>
              <a:t>Growing for the future</a:t>
            </a:r>
          </a:p>
          <a:p>
            <a:pPr lvl="0" fontAlgn="base">
              <a:buFont typeface="Wingdings" panose="05000000000000000000" pitchFamily="2" charset="2"/>
              <a:buChar char="Ø"/>
            </a:pPr>
            <a:endParaRPr lang="en-GB" dirty="0">
              <a:solidFill>
                <a:schemeClr val="tx2">
                  <a:lumMod val="75000"/>
                </a:schemeClr>
              </a:solidFill>
            </a:endParaRPr>
          </a:p>
          <a:p>
            <a:pPr marL="0" indent="0" algn="ctr" fontAlgn="base">
              <a:buNone/>
            </a:pPr>
            <a:r>
              <a:rPr lang="en-GB" sz="1400" dirty="0">
                <a:solidFill>
                  <a:schemeClr val="tx2">
                    <a:lumMod val="75000"/>
                  </a:schemeClr>
                </a:solidFill>
                <a:hlinkClick r:id="rId2"/>
              </a:rPr>
              <a:t>https://www.england.nhs.uk/ournhspeople/</a:t>
            </a:r>
            <a:endParaRPr lang="en-GB" sz="1400" dirty="0">
              <a:solidFill>
                <a:schemeClr val="tx2">
                  <a:lumMod val="75000"/>
                </a:schemeClr>
              </a:solidFill>
            </a:endParaRPr>
          </a:p>
          <a:p>
            <a:pPr lvl="0" algn="ctr" fontAlgn="base">
              <a:buFont typeface="Wingdings" panose="05000000000000000000" pitchFamily="2" charset="2"/>
              <a:buChar char="Ø"/>
            </a:pPr>
            <a:endParaRPr lang="en-GB" dirty="0">
              <a:solidFill>
                <a:schemeClr val="tx2">
                  <a:lumMod val="75000"/>
                </a:schemeClr>
              </a:solidFill>
            </a:endParaRPr>
          </a:p>
        </p:txBody>
      </p:sp>
    </p:spTree>
    <p:extLst>
      <p:ext uri="{BB962C8B-B14F-4D97-AF65-F5344CB8AC3E}">
        <p14:creationId xmlns:p14="http://schemas.microsoft.com/office/powerpoint/2010/main" val="38391280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308514" y="942111"/>
            <a:ext cx="2442412" cy="4969113"/>
          </a:xfrm>
        </p:spPr>
        <p:txBody>
          <a:bodyPr anchor="ctr">
            <a:normAutofit/>
          </a:bodyPr>
          <a:lstStyle/>
          <a:p>
            <a:r>
              <a:rPr lang="en-GB" sz="2500" b="1">
                <a:solidFill>
                  <a:schemeClr val="tx2">
                    <a:lumMod val="75000"/>
                  </a:schemeClr>
                </a:solidFill>
              </a:rPr>
              <a:t>Wellbeing Conversations</a:t>
            </a:r>
            <a:endParaRPr lang="en-GB" sz="2500">
              <a:solidFill>
                <a:schemeClr val="tx2">
                  <a:lumMod val="75000"/>
                </a:schemeClr>
              </a:solidFill>
            </a:endParaRPr>
          </a:p>
        </p:txBody>
      </p:sp>
      <p:sp>
        <p:nvSpPr>
          <p:cNvPr id="3" name="Content Placeholder 2"/>
          <p:cNvSpPr>
            <a:spLocks noGrp="1"/>
          </p:cNvSpPr>
          <p:nvPr>
            <p:ph idx="1"/>
          </p:nvPr>
        </p:nvSpPr>
        <p:spPr>
          <a:xfrm>
            <a:off x="5310796" y="942108"/>
            <a:ext cx="4841662" cy="4969114"/>
          </a:xfrm>
        </p:spPr>
        <p:txBody>
          <a:bodyPr anchor="ctr">
            <a:normAutofit/>
          </a:bodyPr>
          <a:lstStyle/>
          <a:p>
            <a:pPr marL="0" indent="0">
              <a:buNone/>
            </a:pPr>
            <a:endParaRPr lang="en-GB" dirty="0">
              <a:solidFill>
                <a:schemeClr val="tx2">
                  <a:lumMod val="75000"/>
                </a:schemeClr>
              </a:solidFill>
            </a:endParaRPr>
          </a:p>
          <a:p>
            <a:pPr marL="0" indent="0">
              <a:buNone/>
            </a:pPr>
            <a:r>
              <a:rPr lang="en-GB" dirty="0">
                <a:solidFill>
                  <a:schemeClr val="tx2">
                    <a:lumMod val="75000"/>
                  </a:schemeClr>
                </a:solidFill>
              </a:rPr>
              <a:t>“From September 2020, every member of the NHS should have a </a:t>
            </a:r>
            <a:r>
              <a:rPr lang="en-GB" b="1" dirty="0">
                <a:solidFill>
                  <a:schemeClr val="tx2">
                    <a:lumMod val="75000"/>
                  </a:schemeClr>
                </a:solidFill>
              </a:rPr>
              <a:t>health and wellbeing conversation</a:t>
            </a:r>
            <a:r>
              <a:rPr lang="en-GB" dirty="0">
                <a:solidFill>
                  <a:schemeClr val="tx2">
                    <a:lumMod val="75000"/>
                  </a:schemeClr>
                </a:solidFill>
              </a:rPr>
              <a:t> and develop a personalised plan. These conversations may fit within an appraisal, job plan or one-to-one line management discussion, and should be reviewed at least annually. As part of this conversation, line managers will be expected to discuss the individual’s health and wellbeing, and any flexible working requirements, as well as equality, diversity and inclusion.”</a:t>
            </a:r>
          </a:p>
          <a:p>
            <a:pPr marL="0" indent="0">
              <a:buNone/>
            </a:pPr>
            <a:endParaRPr lang="en-GB" dirty="0">
              <a:solidFill>
                <a:schemeClr val="tx2">
                  <a:lumMod val="75000"/>
                </a:schemeClr>
              </a:solidFill>
            </a:endParaRPr>
          </a:p>
          <a:p>
            <a:pPr marL="0" indent="0" algn="ctr">
              <a:buNone/>
            </a:pPr>
            <a:r>
              <a:rPr lang="en-GB" i="1" dirty="0">
                <a:solidFill>
                  <a:schemeClr val="tx2">
                    <a:lumMod val="75000"/>
                  </a:schemeClr>
                </a:solidFill>
              </a:rPr>
              <a:t>The NHS People Plan 2020-21</a:t>
            </a:r>
          </a:p>
        </p:txBody>
      </p:sp>
    </p:spTree>
    <p:extLst>
      <p:ext uri="{BB962C8B-B14F-4D97-AF65-F5344CB8AC3E}">
        <p14:creationId xmlns:p14="http://schemas.microsoft.com/office/powerpoint/2010/main" val="3850750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308514" y="942111"/>
            <a:ext cx="2442412" cy="4969113"/>
          </a:xfrm>
        </p:spPr>
        <p:txBody>
          <a:bodyPr vert="horz" lIns="91440" tIns="45720" rIns="91440" bIns="45720" rtlCol="0" anchor="ctr">
            <a:normAutofit/>
          </a:bodyPr>
          <a:lstStyle/>
          <a:p>
            <a:r>
              <a:rPr lang="en-US" dirty="0">
                <a:solidFill>
                  <a:schemeClr val="tx2">
                    <a:lumMod val="75000"/>
                  </a:schemeClr>
                </a:solidFill>
              </a:rPr>
              <a:t>Evidence</a:t>
            </a:r>
          </a:p>
        </p:txBody>
      </p:sp>
      <p:sp>
        <p:nvSpPr>
          <p:cNvPr id="4" name="Rectangle 3"/>
          <p:cNvSpPr/>
          <p:nvPr/>
        </p:nvSpPr>
        <p:spPr>
          <a:xfrm>
            <a:off x="5310796" y="764707"/>
            <a:ext cx="4841662" cy="5148853"/>
          </a:xfrm>
          <a:prstGeom prst="rect">
            <a:avLst/>
          </a:prstGeom>
        </p:spPr>
        <p:txBody>
          <a:bodyPr vert="horz" lIns="91440" tIns="45720" rIns="91440" bIns="45720" rtlCol="0" anchor="ctr">
            <a:normAutofit/>
          </a:bodyPr>
          <a:lstStyle/>
          <a:p>
            <a:pPr marL="285750" indent="-285750">
              <a:lnSpc>
                <a:spcPct val="90000"/>
              </a:lnSpc>
              <a:spcBef>
                <a:spcPts val="1000"/>
              </a:spcBef>
              <a:buClr>
                <a:schemeClr val="accent1"/>
              </a:buClr>
              <a:buFont typeface="Wingdings" panose="05000000000000000000" pitchFamily="2" charset="2"/>
              <a:buChar char="Ø"/>
            </a:pPr>
            <a:endParaRPr lang="en-US" sz="1500" dirty="0">
              <a:solidFill>
                <a:schemeClr val="tx2">
                  <a:lumMod val="75000"/>
                </a:schemeClr>
              </a:solidFill>
            </a:endParaRPr>
          </a:p>
          <a:p>
            <a:pPr marL="285750" indent="-285750">
              <a:lnSpc>
                <a:spcPct val="90000"/>
              </a:lnSpc>
              <a:spcBef>
                <a:spcPts val="1000"/>
              </a:spcBef>
              <a:buClr>
                <a:schemeClr val="accent1"/>
              </a:buClr>
              <a:buFont typeface="Wingdings" panose="05000000000000000000" pitchFamily="2" charset="2"/>
              <a:buChar char="Ø"/>
            </a:pPr>
            <a:r>
              <a:rPr lang="en-US" sz="1500" dirty="0">
                <a:solidFill>
                  <a:schemeClr val="tx2">
                    <a:lumMod val="75000"/>
                  </a:schemeClr>
                </a:solidFill>
              </a:rPr>
              <a:t>“60% of employees feel more motivated and more likely to recommend their organization as a good place to work if their employer took action to support mental wellbeing”</a:t>
            </a:r>
            <a:r>
              <a:rPr lang="en-US" sz="1500" baseline="30000" dirty="0">
                <a:solidFill>
                  <a:schemeClr val="tx2">
                    <a:lumMod val="75000"/>
                  </a:schemeClr>
                </a:solidFill>
              </a:rPr>
              <a:t>1</a:t>
            </a:r>
          </a:p>
          <a:p>
            <a:pPr marL="285750" indent="-285750">
              <a:lnSpc>
                <a:spcPct val="90000"/>
              </a:lnSpc>
              <a:spcBef>
                <a:spcPts val="1000"/>
              </a:spcBef>
              <a:buClr>
                <a:schemeClr val="accent1"/>
              </a:buClr>
              <a:buFont typeface="Wingdings" panose="05000000000000000000" pitchFamily="2" charset="2"/>
              <a:buChar char="Ø"/>
            </a:pPr>
            <a:endParaRPr lang="en-US" sz="1500" dirty="0">
              <a:solidFill>
                <a:schemeClr val="tx2">
                  <a:lumMod val="75000"/>
                </a:schemeClr>
              </a:solidFill>
            </a:endParaRPr>
          </a:p>
          <a:p>
            <a:pPr marL="285750" indent="-285750">
              <a:lnSpc>
                <a:spcPct val="90000"/>
              </a:lnSpc>
              <a:spcBef>
                <a:spcPts val="1000"/>
              </a:spcBef>
              <a:buClr>
                <a:schemeClr val="accent1"/>
              </a:buClr>
              <a:buFont typeface="Wingdings" panose="05000000000000000000" pitchFamily="2" charset="2"/>
              <a:buChar char="Ø"/>
            </a:pPr>
            <a:r>
              <a:rPr lang="en-US" sz="1500" dirty="0">
                <a:solidFill>
                  <a:schemeClr val="tx2">
                    <a:lumMod val="75000"/>
                  </a:schemeClr>
                </a:solidFill>
              </a:rPr>
              <a:t>“Healthy employees are more committed </a:t>
            </a:r>
            <a:r>
              <a:rPr lang="en-US" sz="1500" b="1" dirty="0">
                <a:solidFill>
                  <a:schemeClr val="tx2">
                    <a:lumMod val="75000"/>
                  </a:schemeClr>
                </a:solidFill>
              </a:rPr>
              <a:t>and </a:t>
            </a:r>
            <a:r>
              <a:rPr lang="en-US" sz="1500" dirty="0">
                <a:solidFill>
                  <a:schemeClr val="tx2">
                    <a:lumMod val="75000"/>
                  </a:schemeClr>
                </a:solidFill>
              </a:rPr>
              <a:t>committed employees are healthier”</a:t>
            </a:r>
            <a:r>
              <a:rPr lang="en-US" sz="1500" baseline="30000" dirty="0">
                <a:solidFill>
                  <a:schemeClr val="tx2">
                    <a:lumMod val="75000"/>
                  </a:schemeClr>
                </a:solidFill>
              </a:rPr>
              <a:t>2</a:t>
            </a:r>
          </a:p>
          <a:p>
            <a:pPr marL="285750" indent="-285750">
              <a:lnSpc>
                <a:spcPct val="90000"/>
              </a:lnSpc>
              <a:spcBef>
                <a:spcPts val="1000"/>
              </a:spcBef>
              <a:buClr>
                <a:schemeClr val="accent1"/>
              </a:buClr>
              <a:buFont typeface="Wingdings" panose="05000000000000000000" pitchFamily="2" charset="2"/>
              <a:buChar char="Ø"/>
            </a:pPr>
            <a:endParaRPr lang="en-US" sz="1500" dirty="0">
              <a:solidFill>
                <a:schemeClr val="tx2">
                  <a:lumMod val="75000"/>
                </a:schemeClr>
              </a:solidFill>
            </a:endParaRPr>
          </a:p>
          <a:p>
            <a:pPr marL="285750" indent="-285750">
              <a:lnSpc>
                <a:spcPct val="90000"/>
              </a:lnSpc>
              <a:spcBef>
                <a:spcPts val="1000"/>
              </a:spcBef>
              <a:buClr>
                <a:schemeClr val="accent1"/>
              </a:buClr>
              <a:buFont typeface="Wingdings" panose="05000000000000000000" pitchFamily="2" charset="2"/>
              <a:buChar char="Ø"/>
            </a:pPr>
            <a:r>
              <a:rPr lang="en-US" sz="1500" dirty="0">
                <a:solidFill>
                  <a:schemeClr val="tx2">
                    <a:lumMod val="75000"/>
                  </a:schemeClr>
                </a:solidFill>
              </a:rPr>
              <a:t>“Strong correlation between high staff wellbeing and engagement levels – mutually reinforcing and essential for improved performance” </a:t>
            </a:r>
            <a:r>
              <a:rPr lang="en-US" sz="1500" baseline="30000" dirty="0">
                <a:solidFill>
                  <a:schemeClr val="tx2">
                    <a:lumMod val="75000"/>
                  </a:schemeClr>
                </a:solidFill>
              </a:rPr>
              <a:t>2</a:t>
            </a:r>
          </a:p>
          <a:p>
            <a:pPr marL="285750" indent="-285750">
              <a:lnSpc>
                <a:spcPct val="90000"/>
              </a:lnSpc>
              <a:spcBef>
                <a:spcPts val="1000"/>
              </a:spcBef>
              <a:buClr>
                <a:schemeClr val="accent1"/>
              </a:buClr>
              <a:buFont typeface="Wingdings" panose="05000000000000000000" pitchFamily="2" charset="2"/>
              <a:buChar char="Ø"/>
            </a:pPr>
            <a:endParaRPr lang="en-US" sz="1500" baseline="30000" dirty="0">
              <a:solidFill>
                <a:schemeClr val="tx2">
                  <a:lumMod val="75000"/>
                </a:schemeClr>
              </a:solidFill>
            </a:endParaRPr>
          </a:p>
          <a:p>
            <a:pPr marL="342900" indent="-342900">
              <a:lnSpc>
                <a:spcPct val="90000"/>
              </a:lnSpc>
              <a:spcBef>
                <a:spcPts val="1000"/>
              </a:spcBef>
              <a:buClr>
                <a:schemeClr val="accent1"/>
              </a:buClr>
              <a:buFont typeface="+mj-lt"/>
              <a:buAutoNum type="arabicPeriod"/>
            </a:pPr>
            <a:r>
              <a:rPr lang="en-GB" sz="1200" dirty="0">
                <a:hlinkClick r:id="rId2"/>
              </a:rPr>
              <a:t>https://www.mind.org.uk/news-campaigns/news/work-is-biggest-cause-of-stress-in-peoples-lives/</a:t>
            </a:r>
            <a:endParaRPr lang="en-GB" sz="1200" dirty="0"/>
          </a:p>
          <a:p>
            <a:pPr marL="342900" indent="-342900">
              <a:lnSpc>
                <a:spcPct val="90000"/>
              </a:lnSpc>
              <a:spcBef>
                <a:spcPts val="1000"/>
              </a:spcBef>
              <a:buClr>
                <a:schemeClr val="accent1"/>
              </a:buClr>
              <a:buFont typeface="+mj-lt"/>
              <a:buAutoNum type="arabicPeriod"/>
            </a:pPr>
            <a:r>
              <a:rPr lang="en-US" sz="1200" u="sng" dirty="0">
                <a:solidFill>
                  <a:schemeClr val="tx2">
                    <a:lumMod val="75000"/>
                  </a:schemeClr>
                </a:solidFill>
                <a:hlinkClick r:id="rId3"/>
              </a:rPr>
              <a:t>https://engageforsuccess.org/wp-content/uploads/2015/09/wellbeing-and-engagement-04June2014-Final.pdf</a:t>
            </a:r>
            <a:endParaRPr lang="en-US" sz="1200" dirty="0">
              <a:solidFill>
                <a:schemeClr val="tx2">
                  <a:lumMod val="75000"/>
                </a:schemeClr>
              </a:solidFill>
            </a:endParaRPr>
          </a:p>
          <a:p>
            <a:pPr marL="342900" indent="-342900">
              <a:lnSpc>
                <a:spcPct val="90000"/>
              </a:lnSpc>
              <a:spcBef>
                <a:spcPts val="1000"/>
              </a:spcBef>
              <a:buClr>
                <a:schemeClr val="accent1"/>
              </a:buClr>
              <a:buFont typeface="+mj-lt"/>
              <a:buAutoNum type="arabicPeriod"/>
            </a:pPr>
            <a:endParaRPr lang="en-US" sz="1600" i="1" u="sng" dirty="0">
              <a:solidFill>
                <a:schemeClr val="tx2">
                  <a:lumMod val="75000"/>
                </a:schemeClr>
              </a:solidFill>
              <a:hlinkClick r:id="rId3"/>
            </a:endParaRPr>
          </a:p>
          <a:p>
            <a:pPr marL="342900" indent="-342900">
              <a:lnSpc>
                <a:spcPct val="90000"/>
              </a:lnSpc>
              <a:spcBef>
                <a:spcPts val="1000"/>
              </a:spcBef>
              <a:buClr>
                <a:schemeClr val="accent1"/>
              </a:buClr>
              <a:buFont typeface="+mj-lt"/>
              <a:buAutoNum type="arabicPeriod"/>
            </a:pPr>
            <a:endParaRPr lang="en-US" sz="1500" baseline="30000" dirty="0">
              <a:solidFill>
                <a:schemeClr val="tx2">
                  <a:lumMod val="75000"/>
                </a:schemeClr>
              </a:solidFill>
            </a:endParaRPr>
          </a:p>
        </p:txBody>
      </p:sp>
    </p:spTree>
    <p:extLst>
      <p:ext uri="{BB962C8B-B14F-4D97-AF65-F5344CB8AC3E}">
        <p14:creationId xmlns:p14="http://schemas.microsoft.com/office/powerpoint/2010/main" val="17936263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55640" y="260648"/>
            <a:ext cx="6840760" cy="936104"/>
          </a:xfrm>
        </p:spPr>
        <p:txBody>
          <a:bodyPr>
            <a:noAutofit/>
          </a:bodyPr>
          <a:lstStyle/>
          <a:p>
            <a:r>
              <a:rPr lang="en-GB" sz="2700" dirty="0"/>
              <a:t>A Model For Sustainable Wellbeing &amp; Engagement</a:t>
            </a:r>
          </a:p>
        </p:txBody>
      </p:sp>
      <p:pic>
        <p:nvPicPr>
          <p:cNvPr id="4" name="Content Placeholder 3"/>
          <p:cNvPicPr>
            <a:picLocks noGrp="1"/>
          </p:cNvPicPr>
          <p:nvPr>
            <p:ph idx="1"/>
          </p:nvPr>
        </p:nvPicPr>
        <p:blipFill>
          <a:blip r:embed="rId2">
            <a:extLst>
              <a:ext uri="{28A0092B-C50C-407E-A947-70E740481C1C}">
                <a14:useLocalDpi xmlns:a14="http://schemas.microsoft.com/office/drawing/2010/main" val="0"/>
              </a:ext>
            </a:extLst>
          </a:blip>
          <a:stretch>
            <a:fillRect/>
          </a:stretch>
        </p:blipFill>
        <p:spPr bwMode="auto">
          <a:xfrm>
            <a:off x="2855640" y="1268760"/>
            <a:ext cx="6840760" cy="5256584"/>
          </a:xfrm>
          <a:prstGeom prst="rect">
            <a:avLst/>
          </a:prstGeom>
          <a:noFill/>
          <a:ln>
            <a:noFill/>
          </a:ln>
        </p:spPr>
      </p:pic>
    </p:spTree>
    <p:extLst>
      <p:ext uri="{BB962C8B-B14F-4D97-AF65-F5344CB8AC3E}">
        <p14:creationId xmlns:p14="http://schemas.microsoft.com/office/powerpoint/2010/main" val="29204099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grpSp>
        <p:nvGrpSpPr>
          <p:cNvPr id="39" name="Group 38">
            <a:extLst>
              <a:ext uri="{FF2B5EF4-FFF2-40B4-BE49-F238E27FC236}">
                <a16:creationId xmlns:a16="http://schemas.microsoft.com/office/drawing/2014/main" id="{CF196799-7E72-4F91-9088-1FC7106C5E8B}"/>
              </a:ext>
            </a:extLst>
          </p:cNvPr>
          <p:cNvGrpSpPr/>
          <p:nvPr/>
        </p:nvGrpSpPr>
        <p:grpSpPr>
          <a:xfrm>
            <a:off x="2711627" y="1958212"/>
            <a:ext cx="7443297" cy="4423116"/>
            <a:chOff x="1519807" y="1556792"/>
            <a:chExt cx="8812833" cy="5079199"/>
          </a:xfrm>
        </p:grpSpPr>
        <p:sp>
          <p:nvSpPr>
            <p:cNvPr id="40" name="Rectangle 39">
              <a:extLst>
                <a:ext uri="{FF2B5EF4-FFF2-40B4-BE49-F238E27FC236}">
                  <a16:creationId xmlns:a16="http://schemas.microsoft.com/office/drawing/2014/main" id="{FDBA2064-CB68-45CD-B403-B2BA4B28D4EC}"/>
                </a:ext>
              </a:extLst>
            </p:cNvPr>
            <p:cNvSpPr/>
            <p:nvPr/>
          </p:nvSpPr>
          <p:spPr>
            <a:xfrm>
              <a:off x="1680685" y="2965111"/>
              <a:ext cx="1400541" cy="482172"/>
            </a:xfrm>
            <a:prstGeom prst="rect">
              <a:avLst/>
            </a:prstGeom>
          </p:spPr>
          <p:txBody>
            <a:bodyPr wrap="square">
              <a:normAutofit/>
            </a:bodyPr>
            <a:lstStyle/>
            <a:p>
              <a:pPr>
                <a:lnSpc>
                  <a:spcPct val="90000"/>
                </a:lnSpc>
                <a:spcAft>
                  <a:spcPts val="600"/>
                </a:spcAft>
              </a:pPr>
              <a:r>
                <a:rPr lang="en-GB" sz="2000">
                  <a:latin typeface="Bodoni MT" panose="02070603080606020203" pitchFamily="18" charset="0"/>
                </a:rPr>
                <a:t>Safety</a:t>
              </a:r>
            </a:p>
          </p:txBody>
        </p:sp>
        <p:sp>
          <p:nvSpPr>
            <p:cNvPr id="41" name="Rectangle 40">
              <a:extLst>
                <a:ext uri="{FF2B5EF4-FFF2-40B4-BE49-F238E27FC236}">
                  <a16:creationId xmlns:a16="http://schemas.microsoft.com/office/drawing/2014/main" id="{F2E77198-0E04-457F-BFE8-AC0089D5FD37}"/>
                </a:ext>
              </a:extLst>
            </p:cNvPr>
            <p:cNvSpPr/>
            <p:nvPr/>
          </p:nvSpPr>
          <p:spPr>
            <a:xfrm>
              <a:off x="5325957" y="3456164"/>
              <a:ext cx="1085554" cy="461665"/>
            </a:xfrm>
            <a:prstGeom prst="rect">
              <a:avLst/>
            </a:prstGeom>
          </p:spPr>
          <p:txBody>
            <a:bodyPr wrap="none">
              <a:normAutofit/>
            </a:bodyPr>
            <a:lstStyle/>
            <a:p>
              <a:pPr>
                <a:lnSpc>
                  <a:spcPct val="90000"/>
                </a:lnSpc>
                <a:spcAft>
                  <a:spcPts val="600"/>
                </a:spcAft>
              </a:pPr>
              <a:r>
                <a:rPr lang="en-GB" sz="2000">
                  <a:latin typeface="Bodoni MT" panose="02070603080606020203" pitchFamily="18" charset="0"/>
                </a:rPr>
                <a:t>Health</a:t>
              </a:r>
            </a:p>
          </p:txBody>
        </p:sp>
        <p:sp>
          <p:nvSpPr>
            <p:cNvPr id="42" name="Rectangle 41">
              <a:extLst>
                <a:ext uri="{FF2B5EF4-FFF2-40B4-BE49-F238E27FC236}">
                  <a16:creationId xmlns:a16="http://schemas.microsoft.com/office/drawing/2014/main" id="{6FC9EC46-0861-4D0D-9374-2910826519DC}"/>
                </a:ext>
              </a:extLst>
            </p:cNvPr>
            <p:cNvSpPr/>
            <p:nvPr/>
          </p:nvSpPr>
          <p:spPr>
            <a:xfrm>
              <a:off x="2139195" y="1556792"/>
              <a:ext cx="1549720" cy="461665"/>
            </a:xfrm>
            <a:prstGeom prst="rect">
              <a:avLst/>
            </a:prstGeom>
          </p:spPr>
          <p:txBody>
            <a:bodyPr wrap="none">
              <a:normAutofit/>
            </a:bodyPr>
            <a:lstStyle/>
            <a:p>
              <a:pPr>
                <a:lnSpc>
                  <a:spcPct val="90000"/>
                </a:lnSpc>
                <a:spcAft>
                  <a:spcPts val="600"/>
                </a:spcAft>
              </a:pPr>
              <a:r>
                <a:rPr lang="en-GB" sz="2000" dirty="0">
                  <a:latin typeface="Bodoni MT" panose="02070603080606020203" pitchFamily="18" charset="0"/>
                </a:rPr>
                <a:t>Autonomy</a:t>
              </a:r>
            </a:p>
          </p:txBody>
        </p:sp>
        <p:sp>
          <p:nvSpPr>
            <p:cNvPr id="43" name="Rectangle 42">
              <a:extLst>
                <a:ext uri="{FF2B5EF4-FFF2-40B4-BE49-F238E27FC236}">
                  <a16:creationId xmlns:a16="http://schemas.microsoft.com/office/drawing/2014/main" id="{90A3F596-1CF0-4E26-B775-BD5EFD431CAB}"/>
                </a:ext>
              </a:extLst>
            </p:cNvPr>
            <p:cNvSpPr/>
            <p:nvPr/>
          </p:nvSpPr>
          <p:spPr>
            <a:xfrm>
              <a:off x="7977636" y="2559118"/>
              <a:ext cx="1098955" cy="461665"/>
            </a:xfrm>
            <a:prstGeom prst="rect">
              <a:avLst/>
            </a:prstGeom>
          </p:spPr>
          <p:txBody>
            <a:bodyPr wrap="none">
              <a:normAutofit/>
            </a:bodyPr>
            <a:lstStyle/>
            <a:p>
              <a:pPr>
                <a:lnSpc>
                  <a:spcPct val="90000"/>
                </a:lnSpc>
                <a:spcAft>
                  <a:spcPts val="600"/>
                </a:spcAft>
              </a:pPr>
              <a:r>
                <a:rPr lang="en-GB" sz="2000">
                  <a:latin typeface="Bodoni MT" panose="02070603080606020203" pitchFamily="18" charset="0"/>
                </a:rPr>
                <a:t>Morale</a:t>
              </a:r>
            </a:p>
          </p:txBody>
        </p:sp>
        <p:sp>
          <p:nvSpPr>
            <p:cNvPr id="44" name="Rectangle 43">
              <a:extLst>
                <a:ext uri="{FF2B5EF4-FFF2-40B4-BE49-F238E27FC236}">
                  <a16:creationId xmlns:a16="http://schemas.microsoft.com/office/drawing/2014/main" id="{E531FFDA-AAFE-4211-80B8-DC5DF598DB7B}"/>
                </a:ext>
              </a:extLst>
            </p:cNvPr>
            <p:cNvSpPr/>
            <p:nvPr/>
          </p:nvSpPr>
          <p:spPr>
            <a:xfrm>
              <a:off x="1892452" y="3855262"/>
              <a:ext cx="2480936" cy="461665"/>
            </a:xfrm>
            <a:prstGeom prst="rect">
              <a:avLst/>
            </a:prstGeom>
          </p:spPr>
          <p:txBody>
            <a:bodyPr wrap="none">
              <a:normAutofit/>
            </a:bodyPr>
            <a:lstStyle/>
            <a:p>
              <a:pPr>
                <a:lnSpc>
                  <a:spcPct val="90000"/>
                </a:lnSpc>
                <a:spcAft>
                  <a:spcPts val="600"/>
                </a:spcAft>
              </a:pPr>
              <a:r>
                <a:rPr lang="en-GB" sz="2000">
                  <a:latin typeface="Bodoni MT" panose="02070603080606020203" pitchFamily="18" charset="0"/>
                </a:rPr>
                <a:t>Staff engagement</a:t>
              </a:r>
            </a:p>
          </p:txBody>
        </p:sp>
        <p:sp>
          <p:nvSpPr>
            <p:cNvPr id="45" name="Rectangle 44">
              <a:extLst>
                <a:ext uri="{FF2B5EF4-FFF2-40B4-BE49-F238E27FC236}">
                  <a16:creationId xmlns:a16="http://schemas.microsoft.com/office/drawing/2014/main" id="{BEC0428C-8D87-404D-B3D8-67BE9DB8D266}"/>
                </a:ext>
              </a:extLst>
            </p:cNvPr>
            <p:cNvSpPr/>
            <p:nvPr/>
          </p:nvSpPr>
          <p:spPr>
            <a:xfrm>
              <a:off x="5674908" y="1919594"/>
              <a:ext cx="1426031" cy="461665"/>
            </a:xfrm>
            <a:prstGeom prst="rect">
              <a:avLst/>
            </a:prstGeom>
          </p:spPr>
          <p:txBody>
            <a:bodyPr wrap="none">
              <a:normAutofit/>
            </a:bodyPr>
            <a:lstStyle/>
            <a:p>
              <a:pPr>
                <a:lnSpc>
                  <a:spcPct val="90000"/>
                </a:lnSpc>
                <a:spcAft>
                  <a:spcPts val="600"/>
                </a:spcAft>
              </a:pPr>
              <a:r>
                <a:rPr lang="en-GB" sz="2000">
                  <a:latin typeface="Bodoni MT" panose="02070603080606020203" pitchFamily="18" charset="0"/>
                </a:rPr>
                <a:t>Workload</a:t>
              </a:r>
            </a:p>
          </p:txBody>
        </p:sp>
        <p:sp>
          <p:nvSpPr>
            <p:cNvPr id="46" name="Rectangle 45">
              <a:extLst>
                <a:ext uri="{FF2B5EF4-FFF2-40B4-BE49-F238E27FC236}">
                  <a16:creationId xmlns:a16="http://schemas.microsoft.com/office/drawing/2014/main" id="{EC78940D-F987-4D13-AD64-7BDD70ABFDF3}"/>
                </a:ext>
              </a:extLst>
            </p:cNvPr>
            <p:cNvSpPr/>
            <p:nvPr/>
          </p:nvSpPr>
          <p:spPr>
            <a:xfrm>
              <a:off x="5999787" y="5712661"/>
              <a:ext cx="4332853" cy="461665"/>
            </a:xfrm>
            <a:prstGeom prst="rect">
              <a:avLst/>
            </a:prstGeom>
          </p:spPr>
          <p:txBody>
            <a:bodyPr wrap="none">
              <a:normAutofit/>
            </a:bodyPr>
            <a:lstStyle/>
            <a:p>
              <a:pPr>
                <a:lnSpc>
                  <a:spcPct val="90000"/>
                </a:lnSpc>
                <a:spcAft>
                  <a:spcPts val="600"/>
                </a:spcAft>
              </a:pPr>
              <a:r>
                <a:rPr lang="en-GB" sz="2000">
                  <a:latin typeface="Bodoni MT" panose="02070603080606020203" pitchFamily="18" charset="0"/>
                </a:rPr>
                <a:t>Relationship with line managers</a:t>
              </a:r>
            </a:p>
          </p:txBody>
        </p:sp>
        <p:sp>
          <p:nvSpPr>
            <p:cNvPr id="47" name="Rectangle 46">
              <a:extLst>
                <a:ext uri="{FF2B5EF4-FFF2-40B4-BE49-F238E27FC236}">
                  <a16:creationId xmlns:a16="http://schemas.microsoft.com/office/drawing/2014/main" id="{E6FDEF86-B3F9-4351-8EC0-5BD6BAB59433}"/>
                </a:ext>
              </a:extLst>
            </p:cNvPr>
            <p:cNvSpPr/>
            <p:nvPr/>
          </p:nvSpPr>
          <p:spPr>
            <a:xfrm>
              <a:off x="5844688" y="4466351"/>
              <a:ext cx="3562194" cy="461665"/>
            </a:xfrm>
            <a:prstGeom prst="rect">
              <a:avLst/>
            </a:prstGeom>
          </p:spPr>
          <p:txBody>
            <a:bodyPr wrap="none">
              <a:normAutofit/>
            </a:bodyPr>
            <a:lstStyle/>
            <a:p>
              <a:pPr>
                <a:lnSpc>
                  <a:spcPct val="90000"/>
                </a:lnSpc>
                <a:spcAft>
                  <a:spcPts val="600"/>
                </a:spcAft>
              </a:pPr>
              <a:r>
                <a:rPr lang="en-GB" sz="2000">
                  <a:latin typeface="Bodoni MT" panose="02070603080606020203" pitchFamily="18" charset="0"/>
                </a:rPr>
                <a:t>Safe working environment</a:t>
              </a:r>
            </a:p>
          </p:txBody>
        </p:sp>
        <p:sp>
          <p:nvSpPr>
            <p:cNvPr id="48" name="Rectangle 47">
              <a:extLst>
                <a:ext uri="{FF2B5EF4-FFF2-40B4-BE49-F238E27FC236}">
                  <a16:creationId xmlns:a16="http://schemas.microsoft.com/office/drawing/2014/main" id="{31CFA0E8-2FB4-4D36-AB8C-1AC5B0D48035}"/>
                </a:ext>
              </a:extLst>
            </p:cNvPr>
            <p:cNvSpPr/>
            <p:nvPr/>
          </p:nvSpPr>
          <p:spPr>
            <a:xfrm>
              <a:off x="2678316" y="5129366"/>
              <a:ext cx="1976310" cy="461665"/>
            </a:xfrm>
            <a:prstGeom prst="rect">
              <a:avLst/>
            </a:prstGeom>
          </p:spPr>
          <p:txBody>
            <a:bodyPr wrap="none">
              <a:normAutofit/>
            </a:bodyPr>
            <a:lstStyle/>
            <a:p>
              <a:pPr>
                <a:lnSpc>
                  <a:spcPct val="90000"/>
                </a:lnSpc>
                <a:spcAft>
                  <a:spcPts val="600"/>
                </a:spcAft>
              </a:pPr>
              <a:r>
                <a:rPr lang="en-GB" sz="2000" dirty="0">
                  <a:latin typeface="Bodoni MT" panose="02070603080606020203" pitchFamily="18" charset="0"/>
                </a:rPr>
                <a:t>Team support</a:t>
              </a:r>
            </a:p>
          </p:txBody>
        </p:sp>
        <p:sp>
          <p:nvSpPr>
            <p:cNvPr id="49" name="Rectangle 48">
              <a:extLst>
                <a:ext uri="{FF2B5EF4-FFF2-40B4-BE49-F238E27FC236}">
                  <a16:creationId xmlns:a16="http://schemas.microsoft.com/office/drawing/2014/main" id="{32CE9B47-8421-4A83-9E58-8354DC78D260}"/>
                </a:ext>
              </a:extLst>
            </p:cNvPr>
            <p:cNvSpPr/>
            <p:nvPr/>
          </p:nvSpPr>
          <p:spPr>
            <a:xfrm>
              <a:off x="3081227" y="2557332"/>
              <a:ext cx="2369559" cy="461665"/>
            </a:xfrm>
            <a:prstGeom prst="rect">
              <a:avLst/>
            </a:prstGeom>
          </p:spPr>
          <p:txBody>
            <a:bodyPr wrap="none">
              <a:normAutofit/>
            </a:bodyPr>
            <a:lstStyle/>
            <a:p>
              <a:pPr>
                <a:lnSpc>
                  <a:spcPct val="90000"/>
                </a:lnSpc>
                <a:spcAft>
                  <a:spcPts val="600"/>
                </a:spcAft>
              </a:pPr>
              <a:r>
                <a:rPr lang="en-GB" sz="2000">
                  <a:latin typeface="Bodoni MT" panose="02070603080606020203" pitchFamily="18" charset="0"/>
                </a:rPr>
                <a:t>Financial reward</a:t>
              </a:r>
            </a:p>
          </p:txBody>
        </p:sp>
        <p:sp>
          <p:nvSpPr>
            <p:cNvPr id="50" name="Rectangle 49">
              <a:extLst>
                <a:ext uri="{FF2B5EF4-FFF2-40B4-BE49-F238E27FC236}">
                  <a16:creationId xmlns:a16="http://schemas.microsoft.com/office/drawing/2014/main" id="{DA11716B-E150-4ADB-A217-B5B810A3EEB8}"/>
                </a:ext>
              </a:extLst>
            </p:cNvPr>
            <p:cNvSpPr/>
            <p:nvPr/>
          </p:nvSpPr>
          <p:spPr>
            <a:xfrm>
              <a:off x="8835628" y="1654372"/>
              <a:ext cx="1332416" cy="461665"/>
            </a:xfrm>
            <a:prstGeom prst="rect">
              <a:avLst/>
            </a:prstGeom>
          </p:spPr>
          <p:txBody>
            <a:bodyPr wrap="none">
              <a:normAutofit/>
            </a:bodyPr>
            <a:lstStyle/>
            <a:p>
              <a:pPr>
                <a:lnSpc>
                  <a:spcPct val="90000"/>
                </a:lnSpc>
                <a:spcAft>
                  <a:spcPts val="600"/>
                </a:spcAft>
              </a:pPr>
              <a:r>
                <a:rPr lang="en-GB" sz="2000">
                  <a:latin typeface="Bodoni MT" panose="02070603080606020203" pitchFamily="18" charset="0"/>
                </a:rPr>
                <a:t>Equality</a:t>
              </a:r>
            </a:p>
          </p:txBody>
        </p:sp>
        <p:sp>
          <p:nvSpPr>
            <p:cNvPr id="51" name="Rectangle 50">
              <a:extLst>
                <a:ext uri="{FF2B5EF4-FFF2-40B4-BE49-F238E27FC236}">
                  <a16:creationId xmlns:a16="http://schemas.microsoft.com/office/drawing/2014/main" id="{F4769B8F-0A12-4086-8903-D95762DCC18F}"/>
                </a:ext>
              </a:extLst>
            </p:cNvPr>
            <p:cNvSpPr/>
            <p:nvPr/>
          </p:nvSpPr>
          <p:spPr>
            <a:xfrm>
              <a:off x="1519807" y="6174326"/>
              <a:ext cx="5581132" cy="461665"/>
            </a:xfrm>
            <a:prstGeom prst="rect">
              <a:avLst/>
            </a:prstGeom>
          </p:spPr>
          <p:txBody>
            <a:bodyPr wrap="square">
              <a:normAutofit/>
            </a:bodyPr>
            <a:lstStyle/>
            <a:p>
              <a:pPr>
                <a:lnSpc>
                  <a:spcPct val="90000"/>
                </a:lnSpc>
                <a:spcAft>
                  <a:spcPts val="600"/>
                </a:spcAft>
              </a:pPr>
              <a:r>
                <a:rPr lang="en-GB" sz="2000">
                  <a:latin typeface="Bodoni MT" panose="02070603080606020203" pitchFamily="18" charset="0"/>
                </a:rPr>
                <a:t>Understanding personal circumstances</a:t>
              </a:r>
            </a:p>
          </p:txBody>
        </p:sp>
        <p:sp>
          <p:nvSpPr>
            <p:cNvPr id="52" name="Rectangle 51">
              <a:extLst>
                <a:ext uri="{FF2B5EF4-FFF2-40B4-BE49-F238E27FC236}">
                  <a16:creationId xmlns:a16="http://schemas.microsoft.com/office/drawing/2014/main" id="{063BD22E-6607-4065-8329-5946D0649830}"/>
                </a:ext>
              </a:extLst>
            </p:cNvPr>
            <p:cNvSpPr/>
            <p:nvPr/>
          </p:nvSpPr>
          <p:spPr>
            <a:xfrm>
              <a:off x="8777727" y="3651814"/>
              <a:ext cx="1441613" cy="461665"/>
            </a:xfrm>
            <a:prstGeom prst="rect">
              <a:avLst/>
            </a:prstGeom>
          </p:spPr>
          <p:txBody>
            <a:bodyPr wrap="none">
              <a:normAutofit/>
            </a:bodyPr>
            <a:lstStyle/>
            <a:p>
              <a:pPr>
                <a:lnSpc>
                  <a:spcPct val="90000"/>
                </a:lnSpc>
                <a:spcAft>
                  <a:spcPts val="600"/>
                </a:spcAft>
              </a:pPr>
              <a:r>
                <a:rPr lang="en-GB" sz="2000">
                  <a:latin typeface="Bodoni MT" panose="02070603080606020203" pitchFamily="18" charset="0"/>
                </a:rPr>
                <a:t>Diversity </a:t>
              </a:r>
            </a:p>
          </p:txBody>
        </p:sp>
      </p:grpSp>
      <p:sp>
        <p:nvSpPr>
          <p:cNvPr id="2" name="Title 1"/>
          <p:cNvSpPr>
            <a:spLocks noGrp="1"/>
          </p:cNvSpPr>
          <p:nvPr>
            <p:ph type="title"/>
          </p:nvPr>
        </p:nvSpPr>
        <p:spPr>
          <a:xfrm>
            <a:off x="3469204" y="624110"/>
            <a:ext cx="6589199" cy="1280890"/>
          </a:xfrm>
        </p:spPr>
        <p:txBody>
          <a:bodyPr>
            <a:normAutofit/>
          </a:bodyPr>
          <a:lstStyle/>
          <a:p>
            <a:r>
              <a:rPr lang="en-GB" dirty="0"/>
              <a:t>Staff Interpretation of ‘Staff Wellbeing’</a:t>
            </a:r>
          </a:p>
        </p:txBody>
      </p:sp>
    </p:spTree>
    <p:extLst>
      <p:ext uri="{BB962C8B-B14F-4D97-AF65-F5344CB8AC3E}">
        <p14:creationId xmlns:p14="http://schemas.microsoft.com/office/powerpoint/2010/main" val="25353543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Practical examples &amp; initiatives</a:t>
            </a:r>
          </a:p>
        </p:txBody>
      </p:sp>
      <p:sp>
        <p:nvSpPr>
          <p:cNvPr id="3" name="Text Placeholder 2"/>
          <p:cNvSpPr>
            <a:spLocks noGrp="1"/>
          </p:cNvSpPr>
          <p:nvPr>
            <p:ph type="body" idx="1"/>
          </p:nvPr>
        </p:nvSpPr>
        <p:spPr/>
        <p:txBody>
          <a:bodyPr/>
          <a:lstStyle/>
          <a:p>
            <a:r>
              <a:rPr lang="en-GB" dirty="0"/>
              <a:t>Bringing staff wellbeing to life at Hillview Surgery</a:t>
            </a:r>
          </a:p>
        </p:txBody>
      </p:sp>
    </p:spTree>
    <p:extLst>
      <p:ext uri="{BB962C8B-B14F-4D97-AF65-F5344CB8AC3E}">
        <p14:creationId xmlns:p14="http://schemas.microsoft.com/office/powerpoint/2010/main" val="33801839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3468688" y="6332046"/>
            <a:ext cx="6589712" cy="307777"/>
          </a:xfrm>
          <a:prstGeom prst="rect">
            <a:avLst/>
          </a:prstGeom>
        </p:spPr>
        <p:txBody>
          <a:bodyPr wrap="square">
            <a:spAutoFit/>
          </a:bodyPr>
          <a:lstStyle/>
          <a:p>
            <a:pPr algn="ctr"/>
            <a:r>
              <a:rPr lang="en-GB" sz="1400" u="sng" dirty="0" err="1">
                <a:hlinkClick r:id="rId2"/>
              </a:rPr>
              <a:t>neweconomics</a:t>
            </a:r>
            <a:r>
              <a:rPr lang="en-GB" sz="1400" u="sng" dirty="0">
                <a:hlinkClick r:id="rId2"/>
              </a:rPr>
              <a:t>/five-ways-well-new-applications-new-ways-thinking</a:t>
            </a:r>
            <a:endParaRPr lang="en-GB" sz="1400" dirty="0"/>
          </a:p>
        </p:txBody>
      </p:sp>
      <p:sp>
        <p:nvSpPr>
          <p:cNvPr id="2" name="Title 1">
            <a:extLst>
              <a:ext uri="{FF2B5EF4-FFF2-40B4-BE49-F238E27FC236}">
                <a16:creationId xmlns:a16="http://schemas.microsoft.com/office/drawing/2014/main" id="{191CAA31-EA8B-43B8-B216-4D8C40C0A8C0}"/>
              </a:ext>
            </a:extLst>
          </p:cNvPr>
          <p:cNvSpPr>
            <a:spLocks noGrp="1"/>
          </p:cNvSpPr>
          <p:nvPr>
            <p:ph type="title"/>
          </p:nvPr>
        </p:nvSpPr>
        <p:spPr>
          <a:xfrm>
            <a:off x="3469204" y="624110"/>
            <a:ext cx="6589199" cy="1280890"/>
          </a:xfrm>
        </p:spPr>
        <p:txBody>
          <a:bodyPr/>
          <a:lstStyle/>
          <a:p>
            <a:r>
              <a:rPr lang="en-GB" dirty="0"/>
              <a:t>Five ways to wellbeing</a:t>
            </a:r>
          </a:p>
        </p:txBody>
      </p:sp>
      <p:pic>
        <p:nvPicPr>
          <p:cNvPr id="8" name="Picture 2">
            <a:extLst>
              <a:ext uri="{FF2B5EF4-FFF2-40B4-BE49-F238E27FC236}">
                <a16:creationId xmlns:a16="http://schemas.microsoft.com/office/drawing/2014/main" id="{15194F0B-C2A9-4E43-A6CF-1B2FFB8A242B}"/>
              </a:ext>
            </a:extLst>
          </p:cNvPr>
          <p:cNvPicPr>
            <a:picLocks noGrp="1" noChangeAspect="1" noChangeArrowheads="1"/>
          </p:cNvPicPr>
          <p:nvPr>
            <p:ph idx="1"/>
          </p:nvPr>
        </p:nvPicPr>
        <p:blipFill rotWithShape="1">
          <a:blip r:embed="rId3" cstate="print">
            <a:alphaModFix/>
            <a:extLst>
              <a:ext uri="{28A0092B-C50C-407E-A947-70E740481C1C}">
                <a14:useLocalDpi xmlns:a14="http://schemas.microsoft.com/office/drawing/2010/main" val="0"/>
              </a:ext>
            </a:extLst>
          </a:blip>
          <a:srcRect l="14291" t="25825" r="11045" b="12686"/>
          <a:stretch/>
        </p:blipFill>
        <p:spPr bwMode="auto">
          <a:xfrm>
            <a:off x="4655840" y="1870959"/>
            <a:ext cx="3293730" cy="37782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3986434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DC9323-627D-4595-8914-143E85D16C7D}"/>
              </a:ext>
            </a:extLst>
          </p:cNvPr>
          <p:cNvSpPr>
            <a:spLocks noGrp="1"/>
          </p:cNvSpPr>
          <p:nvPr>
            <p:ph type="title"/>
          </p:nvPr>
        </p:nvSpPr>
        <p:spPr>
          <a:xfrm>
            <a:off x="2135560" y="942111"/>
            <a:ext cx="2615366" cy="4969113"/>
          </a:xfrm>
        </p:spPr>
        <p:txBody>
          <a:bodyPr anchor="ctr">
            <a:normAutofit/>
          </a:bodyPr>
          <a:lstStyle/>
          <a:p>
            <a:r>
              <a:rPr lang="en-GB" b="1" dirty="0">
                <a:solidFill>
                  <a:schemeClr val="tx2">
                    <a:lumMod val="75000"/>
                  </a:schemeClr>
                </a:solidFill>
              </a:rPr>
              <a:t>Connect...</a:t>
            </a:r>
          </a:p>
        </p:txBody>
      </p:sp>
      <p:sp>
        <p:nvSpPr>
          <p:cNvPr id="3" name="Content Placeholder 2">
            <a:extLst>
              <a:ext uri="{FF2B5EF4-FFF2-40B4-BE49-F238E27FC236}">
                <a16:creationId xmlns:a16="http://schemas.microsoft.com/office/drawing/2014/main" id="{E385BA4A-77B0-4A99-8D4C-2CE46F72967C}"/>
              </a:ext>
            </a:extLst>
          </p:cNvPr>
          <p:cNvSpPr>
            <a:spLocks noGrp="1"/>
          </p:cNvSpPr>
          <p:nvPr>
            <p:ph idx="1"/>
          </p:nvPr>
        </p:nvSpPr>
        <p:spPr>
          <a:xfrm>
            <a:off x="5310796" y="942108"/>
            <a:ext cx="4841662" cy="4969114"/>
          </a:xfrm>
        </p:spPr>
        <p:txBody>
          <a:bodyPr anchor="ctr">
            <a:normAutofit/>
          </a:bodyPr>
          <a:lstStyle/>
          <a:p>
            <a:pPr marL="0" indent="0">
              <a:buNone/>
            </a:pPr>
            <a:r>
              <a:rPr lang="en-GB" dirty="0">
                <a:solidFill>
                  <a:schemeClr val="tx2">
                    <a:lumMod val="75000"/>
                  </a:schemeClr>
                </a:solidFill>
                <a:latin typeface="Bodoni MT" panose="02070603080606020203" pitchFamily="18" charset="0"/>
              </a:rPr>
              <a:t>With the people around you. With family, friends, colleagues and neighbours. At home, work, school or in your local community. Think of these as the cornerstones of your life and invest time in developing them. Building these connections will support and enrich you every day.</a:t>
            </a:r>
          </a:p>
          <a:p>
            <a:endParaRPr lang="en-GB" dirty="0">
              <a:solidFill>
                <a:schemeClr val="tx2">
                  <a:lumMod val="75000"/>
                </a:schemeClr>
              </a:solidFill>
            </a:endParaRPr>
          </a:p>
        </p:txBody>
      </p:sp>
    </p:spTree>
    <p:extLst>
      <p:ext uri="{BB962C8B-B14F-4D97-AF65-F5344CB8AC3E}">
        <p14:creationId xmlns:p14="http://schemas.microsoft.com/office/powerpoint/2010/main" val="39163147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308514" y="942111"/>
            <a:ext cx="2442412" cy="4969113"/>
          </a:xfrm>
        </p:spPr>
        <p:txBody>
          <a:bodyPr anchor="ctr">
            <a:normAutofit/>
          </a:bodyPr>
          <a:lstStyle/>
          <a:p>
            <a:r>
              <a:rPr lang="en-GB" sz="2300" b="1" dirty="0">
                <a:solidFill>
                  <a:schemeClr val="tx2">
                    <a:lumMod val="75000"/>
                  </a:schemeClr>
                </a:solidFill>
              </a:rPr>
              <a:t>Connect…</a:t>
            </a:r>
            <a:br>
              <a:rPr lang="en-GB" sz="2300" b="1" dirty="0">
                <a:solidFill>
                  <a:schemeClr val="tx2">
                    <a:lumMod val="75000"/>
                  </a:schemeClr>
                </a:solidFill>
              </a:rPr>
            </a:br>
            <a:r>
              <a:rPr lang="en-GB" sz="2300" b="1" dirty="0">
                <a:solidFill>
                  <a:schemeClr val="tx2">
                    <a:lumMod val="75000"/>
                  </a:schemeClr>
                </a:solidFill>
              </a:rPr>
              <a:t/>
            </a:r>
            <a:br>
              <a:rPr lang="en-GB" sz="2300" b="1" dirty="0">
                <a:solidFill>
                  <a:schemeClr val="tx2">
                    <a:lumMod val="75000"/>
                  </a:schemeClr>
                </a:solidFill>
              </a:rPr>
            </a:br>
            <a:r>
              <a:rPr lang="en-GB" sz="2300" b="1" dirty="0">
                <a:solidFill>
                  <a:schemeClr val="tx2">
                    <a:lumMod val="75000"/>
                  </a:schemeClr>
                </a:solidFill>
              </a:rPr>
              <a:t>Ideas we recommended to our staff</a:t>
            </a:r>
          </a:p>
        </p:txBody>
      </p:sp>
      <p:sp>
        <p:nvSpPr>
          <p:cNvPr id="3" name="Content Placeholder 2"/>
          <p:cNvSpPr>
            <a:spLocks noGrp="1"/>
          </p:cNvSpPr>
          <p:nvPr>
            <p:ph idx="1"/>
          </p:nvPr>
        </p:nvSpPr>
        <p:spPr>
          <a:xfrm>
            <a:off x="5310796" y="942108"/>
            <a:ext cx="4841662" cy="4969114"/>
          </a:xfrm>
        </p:spPr>
        <p:txBody>
          <a:bodyPr anchor="ctr">
            <a:normAutofit/>
          </a:bodyPr>
          <a:lstStyle/>
          <a:p>
            <a:pPr>
              <a:buFont typeface="Wingdings" panose="05000000000000000000" pitchFamily="2" charset="2"/>
              <a:buChar char="Ø"/>
            </a:pPr>
            <a:r>
              <a:rPr lang="en-GB">
                <a:solidFill>
                  <a:schemeClr val="tx2">
                    <a:lumMod val="75000"/>
                  </a:schemeClr>
                </a:solidFill>
              </a:rPr>
              <a:t>Staff meetings by Zoom</a:t>
            </a:r>
          </a:p>
          <a:p>
            <a:pPr>
              <a:buFont typeface="Wingdings" panose="05000000000000000000" pitchFamily="2" charset="2"/>
              <a:buChar char="Ø"/>
            </a:pPr>
            <a:r>
              <a:rPr lang="en-GB">
                <a:solidFill>
                  <a:schemeClr val="tx2">
                    <a:lumMod val="75000"/>
                  </a:schemeClr>
                </a:solidFill>
              </a:rPr>
              <a:t>‘Hillcrew’ WhatsApp group</a:t>
            </a:r>
          </a:p>
          <a:p>
            <a:pPr>
              <a:buFont typeface="Wingdings" panose="05000000000000000000" pitchFamily="2" charset="2"/>
              <a:buChar char="Ø"/>
            </a:pPr>
            <a:r>
              <a:rPr lang="en-GB">
                <a:solidFill>
                  <a:schemeClr val="tx2">
                    <a:lumMod val="75000"/>
                  </a:schemeClr>
                </a:solidFill>
              </a:rPr>
              <a:t>Share and openly acknowledge any successes/or new initiatives</a:t>
            </a:r>
          </a:p>
          <a:p>
            <a:pPr>
              <a:buFont typeface="Wingdings" panose="05000000000000000000" pitchFamily="2" charset="2"/>
              <a:buChar char="Ø"/>
            </a:pPr>
            <a:r>
              <a:rPr lang="en-GB">
                <a:solidFill>
                  <a:schemeClr val="tx2">
                    <a:lumMod val="75000"/>
                  </a:schemeClr>
                </a:solidFill>
              </a:rPr>
              <a:t>Ask how someone’s weekend was and really listen when they tell you</a:t>
            </a:r>
          </a:p>
          <a:p>
            <a:pPr>
              <a:buFont typeface="Wingdings" panose="05000000000000000000" pitchFamily="2" charset="2"/>
              <a:buChar char="Ø"/>
            </a:pPr>
            <a:r>
              <a:rPr lang="en-GB">
                <a:solidFill>
                  <a:schemeClr val="tx2">
                    <a:lumMod val="75000"/>
                  </a:schemeClr>
                </a:solidFill>
              </a:rPr>
              <a:t>Put five minutes aside to find out how someone really is</a:t>
            </a:r>
          </a:p>
        </p:txBody>
      </p:sp>
    </p:spTree>
    <p:extLst>
      <p:ext uri="{BB962C8B-B14F-4D97-AF65-F5344CB8AC3E}">
        <p14:creationId xmlns:p14="http://schemas.microsoft.com/office/powerpoint/2010/main" val="29299991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5" name="Title 1"/>
          <p:cNvSpPr>
            <a:spLocks noGrp="1"/>
          </p:cNvSpPr>
          <p:nvPr>
            <p:ph type="title"/>
          </p:nvPr>
        </p:nvSpPr>
        <p:spPr>
          <a:xfrm>
            <a:off x="2308514" y="942111"/>
            <a:ext cx="2442412" cy="4969113"/>
          </a:xfrm>
        </p:spPr>
        <p:txBody>
          <a:bodyPr anchor="ctr">
            <a:normAutofit/>
          </a:bodyPr>
          <a:lstStyle/>
          <a:p>
            <a:r>
              <a:rPr lang="en-GB" b="1" dirty="0">
                <a:solidFill>
                  <a:schemeClr val="tx2">
                    <a:lumMod val="75000"/>
                  </a:schemeClr>
                </a:solidFill>
              </a:rPr>
              <a:t>Be Active…</a:t>
            </a:r>
          </a:p>
        </p:txBody>
      </p:sp>
      <p:sp>
        <p:nvSpPr>
          <p:cNvPr id="3" name="Content Placeholder 2"/>
          <p:cNvSpPr>
            <a:spLocks noGrp="1"/>
          </p:cNvSpPr>
          <p:nvPr>
            <p:ph idx="1"/>
          </p:nvPr>
        </p:nvSpPr>
        <p:spPr>
          <a:xfrm>
            <a:off x="5310796" y="942108"/>
            <a:ext cx="4841662" cy="4969114"/>
          </a:xfrm>
        </p:spPr>
        <p:txBody>
          <a:bodyPr anchor="ctr">
            <a:normAutofit/>
          </a:bodyPr>
          <a:lstStyle/>
          <a:p>
            <a:pPr marL="0" indent="0">
              <a:buNone/>
            </a:pPr>
            <a:r>
              <a:rPr lang="en-GB" dirty="0">
                <a:solidFill>
                  <a:schemeClr val="tx2">
                    <a:lumMod val="75000"/>
                  </a:schemeClr>
                </a:solidFill>
              </a:rPr>
              <a:t>Go for a walk or run. Step outside. Cycle. Play a game. Garden. Dance. Exercising makes you feel good. Most importantly, discover a physical activity you enjoy and that suits your level of mobility and fitness.</a:t>
            </a:r>
          </a:p>
        </p:txBody>
      </p:sp>
    </p:spTree>
    <p:extLst>
      <p:ext uri="{BB962C8B-B14F-4D97-AF65-F5344CB8AC3E}">
        <p14:creationId xmlns:p14="http://schemas.microsoft.com/office/powerpoint/2010/main" val="406341256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6" name="Title 1"/>
          <p:cNvSpPr>
            <a:spLocks noGrp="1"/>
          </p:cNvSpPr>
          <p:nvPr>
            <p:ph type="title" idx="4294967295"/>
          </p:nvPr>
        </p:nvSpPr>
        <p:spPr>
          <a:xfrm>
            <a:off x="2431770" y="907347"/>
            <a:ext cx="2443163" cy="4970462"/>
          </a:xfrm>
        </p:spPr>
        <p:txBody>
          <a:bodyPr vert="horz" lIns="91440" tIns="45720" rIns="91440" bIns="45720" rtlCol="0" anchor="ctr">
            <a:normAutofit/>
          </a:bodyPr>
          <a:lstStyle/>
          <a:p>
            <a:r>
              <a:rPr lang="en-US" sz="2300" b="1" dirty="0">
                <a:solidFill>
                  <a:schemeClr val="tx2">
                    <a:lumMod val="75000"/>
                  </a:schemeClr>
                </a:solidFill>
              </a:rPr>
              <a:t>Be Active …</a:t>
            </a:r>
            <a:br>
              <a:rPr lang="en-US" sz="2300" b="1" dirty="0">
                <a:solidFill>
                  <a:schemeClr val="tx2">
                    <a:lumMod val="75000"/>
                  </a:schemeClr>
                </a:solidFill>
              </a:rPr>
            </a:br>
            <a:r>
              <a:rPr lang="en-US" sz="2300" b="1" dirty="0">
                <a:solidFill>
                  <a:schemeClr val="tx2">
                    <a:lumMod val="75000"/>
                  </a:schemeClr>
                </a:solidFill>
              </a:rPr>
              <a:t/>
            </a:r>
            <a:br>
              <a:rPr lang="en-US" sz="2300" b="1" dirty="0">
                <a:solidFill>
                  <a:schemeClr val="tx2">
                    <a:lumMod val="75000"/>
                  </a:schemeClr>
                </a:solidFill>
              </a:rPr>
            </a:br>
            <a:r>
              <a:rPr lang="en-US" sz="2300" b="1" dirty="0">
                <a:solidFill>
                  <a:schemeClr val="tx2">
                    <a:lumMod val="75000"/>
                  </a:schemeClr>
                </a:solidFill>
              </a:rPr>
              <a:t>Ideas we recommended to our staff</a:t>
            </a:r>
          </a:p>
        </p:txBody>
      </p:sp>
      <p:sp>
        <p:nvSpPr>
          <p:cNvPr id="3" name="Content Placeholder 2"/>
          <p:cNvSpPr>
            <a:spLocks noGrp="1"/>
          </p:cNvSpPr>
          <p:nvPr>
            <p:ph idx="4294967295"/>
          </p:nvPr>
        </p:nvSpPr>
        <p:spPr>
          <a:xfrm>
            <a:off x="5447928" y="943769"/>
            <a:ext cx="5832648" cy="4970462"/>
          </a:xfrm>
        </p:spPr>
        <p:txBody>
          <a:bodyPr vert="horz" lIns="91440" tIns="45720" rIns="91440" bIns="45720" rtlCol="0" anchor="ctr">
            <a:normAutofit/>
          </a:bodyPr>
          <a:lstStyle/>
          <a:p>
            <a:pPr marL="0" indent="0" algn="ctr">
              <a:lnSpc>
                <a:spcPct val="90000"/>
              </a:lnSpc>
              <a:buNone/>
            </a:pPr>
            <a:r>
              <a:rPr lang="en-US" i="1" dirty="0">
                <a:solidFill>
                  <a:schemeClr val="tx2">
                    <a:lumMod val="75000"/>
                  </a:schemeClr>
                </a:solidFill>
              </a:rPr>
              <a:t>“Go Active” initiative</a:t>
            </a:r>
          </a:p>
          <a:p>
            <a:pPr>
              <a:lnSpc>
                <a:spcPct val="90000"/>
              </a:lnSpc>
              <a:buFont typeface="Wingdings" panose="05000000000000000000" pitchFamily="2" charset="2"/>
              <a:buChar char="Ø"/>
            </a:pPr>
            <a:r>
              <a:rPr lang="en-US" dirty="0">
                <a:solidFill>
                  <a:schemeClr val="tx2">
                    <a:lumMod val="75000"/>
                  </a:schemeClr>
                </a:solidFill>
              </a:rPr>
              <a:t>Option of wearing appropriate trainers/comfortable shoes to work</a:t>
            </a:r>
          </a:p>
          <a:p>
            <a:pPr>
              <a:lnSpc>
                <a:spcPct val="90000"/>
              </a:lnSpc>
              <a:buFont typeface="Wingdings" panose="05000000000000000000" pitchFamily="2" charset="2"/>
              <a:buChar char="Ø"/>
            </a:pPr>
            <a:r>
              <a:rPr lang="en-US" dirty="0">
                <a:solidFill>
                  <a:schemeClr val="tx2">
                    <a:lumMod val="75000"/>
                  </a:schemeClr>
                </a:solidFill>
              </a:rPr>
              <a:t>Take the stairs not the lift</a:t>
            </a:r>
          </a:p>
          <a:p>
            <a:pPr>
              <a:lnSpc>
                <a:spcPct val="90000"/>
              </a:lnSpc>
              <a:buFont typeface="Wingdings" panose="05000000000000000000" pitchFamily="2" charset="2"/>
              <a:buChar char="Ø"/>
            </a:pPr>
            <a:r>
              <a:rPr lang="en-US" dirty="0">
                <a:solidFill>
                  <a:schemeClr val="tx2">
                    <a:lumMod val="75000"/>
                  </a:schemeClr>
                </a:solidFill>
              </a:rPr>
              <a:t>Go for a walk at lunchtime</a:t>
            </a:r>
          </a:p>
          <a:p>
            <a:pPr>
              <a:lnSpc>
                <a:spcPct val="90000"/>
              </a:lnSpc>
              <a:buFont typeface="Wingdings" panose="05000000000000000000" pitchFamily="2" charset="2"/>
              <a:buChar char="Ø"/>
            </a:pPr>
            <a:r>
              <a:rPr lang="en-US" dirty="0">
                <a:solidFill>
                  <a:schemeClr val="tx2">
                    <a:lumMod val="75000"/>
                  </a:schemeClr>
                </a:solidFill>
              </a:rPr>
              <a:t>Walk into work - perhaps with a colleague – so they can ‘connect’ as well</a:t>
            </a:r>
          </a:p>
          <a:p>
            <a:pPr>
              <a:lnSpc>
                <a:spcPct val="90000"/>
              </a:lnSpc>
              <a:buFont typeface="Wingdings" panose="05000000000000000000" pitchFamily="2" charset="2"/>
              <a:buChar char="Ø"/>
            </a:pPr>
            <a:r>
              <a:rPr lang="en-US" dirty="0">
                <a:solidFill>
                  <a:schemeClr val="tx2">
                    <a:lumMod val="75000"/>
                  </a:schemeClr>
                </a:solidFill>
              </a:rPr>
              <a:t>Do some ‘easy exercise’, like stretching, before leaving for work</a:t>
            </a:r>
          </a:p>
          <a:p>
            <a:pPr>
              <a:lnSpc>
                <a:spcPct val="90000"/>
              </a:lnSpc>
              <a:buFont typeface="Wingdings" panose="05000000000000000000" pitchFamily="2" charset="2"/>
              <a:buChar char="Ø"/>
            </a:pPr>
            <a:r>
              <a:rPr lang="en-US" dirty="0">
                <a:solidFill>
                  <a:schemeClr val="tx2">
                    <a:lumMod val="75000"/>
                  </a:schemeClr>
                </a:solidFill>
              </a:rPr>
              <a:t>‘</a:t>
            </a:r>
            <a:r>
              <a:rPr lang="en-US" dirty="0" err="1">
                <a:solidFill>
                  <a:schemeClr val="tx2">
                    <a:lumMod val="75000"/>
                  </a:schemeClr>
                </a:solidFill>
              </a:rPr>
              <a:t>Deskercise</a:t>
            </a:r>
            <a:r>
              <a:rPr lang="en-US" dirty="0">
                <a:solidFill>
                  <a:schemeClr val="tx2">
                    <a:lumMod val="75000"/>
                  </a:schemeClr>
                </a:solidFill>
              </a:rPr>
              <a:t>’</a:t>
            </a:r>
          </a:p>
          <a:p>
            <a:pPr>
              <a:lnSpc>
                <a:spcPct val="90000"/>
              </a:lnSpc>
              <a:buFont typeface="Wingdings" panose="05000000000000000000" pitchFamily="2" charset="2"/>
              <a:buChar char="Ø"/>
            </a:pPr>
            <a:r>
              <a:rPr lang="en-US" dirty="0">
                <a:solidFill>
                  <a:srgbClr val="FFC000"/>
                </a:solidFill>
                <a:hlinkClick r:id="rId3"/>
              </a:rPr>
              <a:t>Walking for health</a:t>
            </a:r>
            <a:endParaRPr lang="en-US" dirty="0">
              <a:solidFill>
                <a:srgbClr val="FFC000"/>
              </a:solidFill>
            </a:endParaRPr>
          </a:p>
          <a:p>
            <a:pPr>
              <a:lnSpc>
                <a:spcPct val="90000"/>
              </a:lnSpc>
              <a:buFont typeface="Wingdings" panose="05000000000000000000" pitchFamily="2" charset="2"/>
              <a:buChar char="Ø"/>
            </a:pPr>
            <a:r>
              <a:rPr lang="en-US" dirty="0">
                <a:solidFill>
                  <a:srgbClr val="FFC000"/>
                </a:solidFill>
                <a:hlinkClick r:id="rId4"/>
              </a:rPr>
              <a:t>Kickstart your health</a:t>
            </a:r>
            <a:endParaRPr lang="en-US" baseline="30000" dirty="0">
              <a:solidFill>
                <a:srgbClr val="FFC000"/>
              </a:solidFill>
            </a:endParaRPr>
          </a:p>
          <a:p>
            <a:pPr>
              <a:lnSpc>
                <a:spcPct val="90000"/>
              </a:lnSpc>
              <a:buFont typeface="Wingdings" panose="05000000000000000000" pitchFamily="2" charset="2"/>
              <a:buChar char="Ø"/>
            </a:pPr>
            <a:r>
              <a:rPr lang="en-US" u="sng" dirty="0">
                <a:solidFill>
                  <a:srgbClr val="FFC000"/>
                </a:solidFill>
                <a:hlinkClick r:id="rId5"/>
              </a:rPr>
              <a:t>Cycle to work scheme </a:t>
            </a:r>
            <a:endParaRPr lang="en-US" baseline="30000" dirty="0">
              <a:solidFill>
                <a:srgbClr val="FFC000"/>
              </a:solidFill>
            </a:endParaRPr>
          </a:p>
        </p:txBody>
      </p:sp>
    </p:spTree>
    <p:extLst>
      <p:ext uri="{BB962C8B-B14F-4D97-AF65-F5344CB8AC3E}">
        <p14:creationId xmlns:p14="http://schemas.microsoft.com/office/powerpoint/2010/main" val="385777834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308514" y="942111"/>
            <a:ext cx="2442412" cy="4969113"/>
          </a:xfrm>
        </p:spPr>
        <p:txBody>
          <a:bodyPr anchor="ctr">
            <a:normAutofit/>
          </a:bodyPr>
          <a:lstStyle/>
          <a:p>
            <a:r>
              <a:rPr lang="en-GB" b="1" dirty="0">
                <a:solidFill>
                  <a:schemeClr val="tx2">
                    <a:lumMod val="75000"/>
                  </a:schemeClr>
                </a:solidFill>
              </a:rPr>
              <a:t>Take Notice…</a:t>
            </a:r>
          </a:p>
        </p:txBody>
      </p:sp>
      <p:sp>
        <p:nvSpPr>
          <p:cNvPr id="3" name="Content Placeholder 2"/>
          <p:cNvSpPr>
            <a:spLocks noGrp="1"/>
          </p:cNvSpPr>
          <p:nvPr>
            <p:ph idx="1"/>
          </p:nvPr>
        </p:nvSpPr>
        <p:spPr>
          <a:xfrm>
            <a:off x="5310796" y="942108"/>
            <a:ext cx="4841662" cy="4969114"/>
          </a:xfrm>
        </p:spPr>
        <p:txBody>
          <a:bodyPr anchor="ctr">
            <a:normAutofit/>
          </a:bodyPr>
          <a:lstStyle/>
          <a:p>
            <a:pPr marL="0" indent="0">
              <a:buNone/>
            </a:pPr>
            <a:r>
              <a:rPr lang="en-GB" dirty="0">
                <a:solidFill>
                  <a:schemeClr val="tx2">
                    <a:lumMod val="75000"/>
                  </a:schemeClr>
                </a:solidFill>
              </a:rPr>
              <a:t>Be curious. Catch sight of the beautiful. Remark on the unusual. Notice the changing seasons. Savour the moment, whether you are walking to work, eating lunch or talking to friends. Be aware of the world around you and what you are feeling. Reflecting on your experiences will help you appreciate what matters to you.</a:t>
            </a:r>
          </a:p>
        </p:txBody>
      </p:sp>
    </p:spTree>
    <p:extLst>
      <p:ext uri="{BB962C8B-B14F-4D97-AF65-F5344CB8AC3E}">
        <p14:creationId xmlns:p14="http://schemas.microsoft.com/office/powerpoint/2010/main" val="64700451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5" name="Title 1"/>
          <p:cNvSpPr>
            <a:spLocks noGrp="1"/>
          </p:cNvSpPr>
          <p:nvPr>
            <p:ph type="title"/>
          </p:nvPr>
        </p:nvSpPr>
        <p:spPr>
          <a:xfrm>
            <a:off x="2308514" y="942111"/>
            <a:ext cx="2442412" cy="4969113"/>
          </a:xfrm>
        </p:spPr>
        <p:txBody>
          <a:bodyPr anchor="ctr">
            <a:normAutofit/>
          </a:bodyPr>
          <a:lstStyle/>
          <a:p>
            <a:r>
              <a:rPr lang="en-GB" sz="2300" b="1" dirty="0">
                <a:solidFill>
                  <a:schemeClr val="tx2">
                    <a:lumMod val="75000"/>
                  </a:schemeClr>
                </a:solidFill>
              </a:rPr>
              <a:t>Take Notice…</a:t>
            </a:r>
            <a:br>
              <a:rPr lang="en-GB" sz="2300" b="1" dirty="0">
                <a:solidFill>
                  <a:schemeClr val="tx2">
                    <a:lumMod val="75000"/>
                  </a:schemeClr>
                </a:solidFill>
              </a:rPr>
            </a:br>
            <a:r>
              <a:rPr lang="en-GB" sz="2300" b="1" dirty="0">
                <a:solidFill>
                  <a:schemeClr val="tx2">
                    <a:lumMod val="75000"/>
                  </a:schemeClr>
                </a:solidFill>
              </a:rPr>
              <a:t/>
            </a:r>
            <a:br>
              <a:rPr lang="en-GB" sz="2300" b="1" dirty="0">
                <a:solidFill>
                  <a:schemeClr val="tx2">
                    <a:lumMod val="75000"/>
                  </a:schemeClr>
                </a:solidFill>
              </a:rPr>
            </a:br>
            <a:r>
              <a:rPr lang="en-GB" sz="2300" b="1" dirty="0">
                <a:solidFill>
                  <a:schemeClr val="tx2">
                    <a:lumMod val="75000"/>
                  </a:schemeClr>
                </a:solidFill>
              </a:rPr>
              <a:t>Ideas we recommended to our staff</a:t>
            </a:r>
          </a:p>
        </p:txBody>
      </p:sp>
      <p:sp>
        <p:nvSpPr>
          <p:cNvPr id="3" name="Content Placeholder 2"/>
          <p:cNvSpPr>
            <a:spLocks noGrp="1"/>
          </p:cNvSpPr>
          <p:nvPr>
            <p:ph idx="1"/>
          </p:nvPr>
        </p:nvSpPr>
        <p:spPr>
          <a:xfrm>
            <a:off x="5310796" y="942108"/>
            <a:ext cx="4841662" cy="4969114"/>
          </a:xfrm>
        </p:spPr>
        <p:txBody>
          <a:bodyPr anchor="ctr">
            <a:normAutofit/>
          </a:bodyPr>
          <a:lstStyle/>
          <a:p>
            <a:pPr>
              <a:buFont typeface="Wingdings" panose="05000000000000000000" pitchFamily="2" charset="2"/>
              <a:buChar char="Ø"/>
            </a:pPr>
            <a:r>
              <a:rPr lang="en-GB" dirty="0">
                <a:solidFill>
                  <a:schemeClr val="tx2">
                    <a:lumMod val="75000"/>
                  </a:schemeClr>
                </a:solidFill>
              </a:rPr>
              <a:t>Take a different route on your journey to or from work</a:t>
            </a:r>
          </a:p>
          <a:p>
            <a:pPr>
              <a:buFont typeface="Wingdings" panose="05000000000000000000" pitchFamily="2" charset="2"/>
              <a:buChar char="Ø"/>
            </a:pPr>
            <a:r>
              <a:rPr lang="en-GB" dirty="0">
                <a:solidFill>
                  <a:schemeClr val="tx2">
                    <a:lumMod val="75000"/>
                  </a:schemeClr>
                </a:solidFill>
              </a:rPr>
              <a:t>Have a ‘clear the clutter’ day</a:t>
            </a:r>
          </a:p>
          <a:p>
            <a:pPr>
              <a:buFont typeface="Wingdings" panose="05000000000000000000" pitchFamily="2" charset="2"/>
              <a:buChar char="Ø"/>
            </a:pPr>
            <a:r>
              <a:rPr lang="en-GB" dirty="0">
                <a:solidFill>
                  <a:schemeClr val="tx2">
                    <a:lumMod val="75000"/>
                  </a:schemeClr>
                </a:solidFill>
              </a:rPr>
              <a:t>Take notice of how your colleagues are feeling or acting</a:t>
            </a:r>
          </a:p>
          <a:p>
            <a:endParaRPr lang="en-GB" dirty="0">
              <a:solidFill>
                <a:schemeClr val="tx2">
                  <a:lumMod val="75000"/>
                </a:schemeClr>
              </a:solidFill>
            </a:endParaRPr>
          </a:p>
        </p:txBody>
      </p:sp>
    </p:spTree>
    <p:extLst>
      <p:ext uri="{BB962C8B-B14F-4D97-AF65-F5344CB8AC3E}">
        <p14:creationId xmlns:p14="http://schemas.microsoft.com/office/powerpoint/2010/main" val="693205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5" name="Title 1"/>
          <p:cNvSpPr>
            <a:spLocks noGrp="1"/>
          </p:cNvSpPr>
          <p:nvPr>
            <p:ph type="title"/>
          </p:nvPr>
        </p:nvSpPr>
        <p:spPr>
          <a:xfrm>
            <a:off x="2135560" y="942111"/>
            <a:ext cx="2615366" cy="4969113"/>
          </a:xfrm>
        </p:spPr>
        <p:txBody>
          <a:bodyPr anchor="ctr">
            <a:normAutofit/>
          </a:bodyPr>
          <a:lstStyle/>
          <a:p>
            <a:r>
              <a:rPr lang="en-GB" b="1" dirty="0">
                <a:solidFill>
                  <a:schemeClr val="tx2">
                    <a:lumMod val="75000"/>
                  </a:schemeClr>
                </a:solidFill>
              </a:rPr>
              <a:t>Keep Learning…</a:t>
            </a:r>
          </a:p>
        </p:txBody>
      </p:sp>
      <p:sp>
        <p:nvSpPr>
          <p:cNvPr id="3" name="Content Placeholder 2"/>
          <p:cNvSpPr>
            <a:spLocks noGrp="1"/>
          </p:cNvSpPr>
          <p:nvPr>
            <p:ph idx="1"/>
          </p:nvPr>
        </p:nvSpPr>
        <p:spPr>
          <a:xfrm>
            <a:off x="5310796" y="942108"/>
            <a:ext cx="4841662" cy="4969114"/>
          </a:xfrm>
        </p:spPr>
        <p:txBody>
          <a:bodyPr anchor="ctr">
            <a:normAutofit/>
          </a:bodyPr>
          <a:lstStyle/>
          <a:p>
            <a:pPr marL="0" indent="0">
              <a:buNone/>
            </a:pPr>
            <a:r>
              <a:rPr lang="en-US" dirty="0">
                <a:solidFill>
                  <a:schemeClr val="tx2">
                    <a:lumMod val="75000"/>
                  </a:schemeClr>
                </a:solidFill>
              </a:rPr>
              <a:t>Try something new. Rediscover an old interest. Sign up for that course. Take on a different responsibility at work. Fix a bike. Learn to play an instrument or how to cook your favourite food. Set a challenge you will enjoy achieving. Learning new things will make you more confident as well as being fun.</a:t>
            </a:r>
          </a:p>
        </p:txBody>
      </p:sp>
    </p:spTree>
    <p:extLst>
      <p:ext uri="{BB962C8B-B14F-4D97-AF65-F5344CB8AC3E}">
        <p14:creationId xmlns:p14="http://schemas.microsoft.com/office/powerpoint/2010/main" val="299591970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4" name="Title 1"/>
          <p:cNvSpPr>
            <a:spLocks noGrp="1"/>
          </p:cNvSpPr>
          <p:nvPr>
            <p:ph type="title"/>
          </p:nvPr>
        </p:nvSpPr>
        <p:spPr>
          <a:xfrm>
            <a:off x="2207568" y="942111"/>
            <a:ext cx="2543358" cy="4969113"/>
          </a:xfrm>
        </p:spPr>
        <p:txBody>
          <a:bodyPr anchor="ctr">
            <a:normAutofit/>
          </a:bodyPr>
          <a:lstStyle/>
          <a:p>
            <a:r>
              <a:rPr lang="en-GB" sz="2300" b="1" dirty="0">
                <a:solidFill>
                  <a:schemeClr val="tx2">
                    <a:lumMod val="75000"/>
                  </a:schemeClr>
                </a:solidFill>
              </a:rPr>
              <a:t>Keep Learning...</a:t>
            </a:r>
            <a:br>
              <a:rPr lang="en-GB" sz="2300" b="1" dirty="0">
                <a:solidFill>
                  <a:schemeClr val="tx2">
                    <a:lumMod val="75000"/>
                  </a:schemeClr>
                </a:solidFill>
              </a:rPr>
            </a:br>
            <a:r>
              <a:rPr lang="en-GB" sz="2300" b="1" dirty="0">
                <a:solidFill>
                  <a:schemeClr val="tx2">
                    <a:lumMod val="75000"/>
                  </a:schemeClr>
                </a:solidFill>
              </a:rPr>
              <a:t/>
            </a:r>
            <a:br>
              <a:rPr lang="en-GB" sz="2300" b="1" dirty="0">
                <a:solidFill>
                  <a:schemeClr val="tx2">
                    <a:lumMod val="75000"/>
                  </a:schemeClr>
                </a:solidFill>
              </a:rPr>
            </a:br>
            <a:r>
              <a:rPr lang="en-GB" sz="2300" b="1" dirty="0">
                <a:solidFill>
                  <a:schemeClr val="tx2">
                    <a:lumMod val="75000"/>
                  </a:schemeClr>
                </a:solidFill>
              </a:rPr>
              <a:t>Ideas we recommended to our staff</a:t>
            </a:r>
          </a:p>
        </p:txBody>
      </p:sp>
      <p:sp>
        <p:nvSpPr>
          <p:cNvPr id="3" name="Content Placeholder 2"/>
          <p:cNvSpPr>
            <a:spLocks noGrp="1"/>
          </p:cNvSpPr>
          <p:nvPr>
            <p:ph idx="1"/>
          </p:nvPr>
        </p:nvSpPr>
        <p:spPr>
          <a:xfrm>
            <a:off x="5310796" y="942108"/>
            <a:ext cx="4841662" cy="4969114"/>
          </a:xfrm>
        </p:spPr>
        <p:txBody>
          <a:bodyPr anchor="ctr">
            <a:normAutofit/>
          </a:bodyPr>
          <a:lstStyle/>
          <a:p>
            <a:pPr>
              <a:buFont typeface="Wingdings" panose="05000000000000000000" pitchFamily="2" charset="2"/>
              <a:buChar char="Ø"/>
            </a:pPr>
            <a:r>
              <a:rPr lang="en-GB">
                <a:solidFill>
                  <a:schemeClr val="tx2">
                    <a:lumMod val="75000"/>
                  </a:schemeClr>
                </a:solidFill>
              </a:rPr>
              <a:t>Find out something about your colleagues</a:t>
            </a:r>
          </a:p>
          <a:p>
            <a:pPr>
              <a:buFont typeface="Wingdings" panose="05000000000000000000" pitchFamily="2" charset="2"/>
              <a:buChar char="Ø"/>
            </a:pPr>
            <a:r>
              <a:rPr lang="en-GB">
                <a:solidFill>
                  <a:schemeClr val="tx2">
                    <a:lumMod val="75000"/>
                  </a:schemeClr>
                </a:solidFill>
              </a:rPr>
              <a:t>Sign up for an online class</a:t>
            </a:r>
          </a:p>
          <a:p>
            <a:pPr>
              <a:buFont typeface="Wingdings" panose="05000000000000000000" pitchFamily="2" charset="2"/>
              <a:buChar char="Ø"/>
            </a:pPr>
            <a:r>
              <a:rPr lang="en-GB">
                <a:solidFill>
                  <a:schemeClr val="tx2">
                    <a:lumMod val="75000"/>
                  </a:schemeClr>
                </a:solidFill>
              </a:rPr>
              <a:t>Set up a book club</a:t>
            </a:r>
          </a:p>
          <a:p>
            <a:pPr>
              <a:buFont typeface="Wingdings" panose="05000000000000000000" pitchFamily="2" charset="2"/>
              <a:buChar char="Ø"/>
            </a:pPr>
            <a:r>
              <a:rPr lang="en-GB">
                <a:solidFill>
                  <a:schemeClr val="tx2">
                    <a:lumMod val="75000"/>
                  </a:schemeClr>
                </a:solidFill>
              </a:rPr>
              <a:t>Do a crossword or Sudoku</a:t>
            </a:r>
          </a:p>
          <a:p>
            <a:pPr>
              <a:buFont typeface="Wingdings" panose="05000000000000000000" pitchFamily="2" charset="2"/>
              <a:buChar char="Ø"/>
            </a:pPr>
            <a:r>
              <a:rPr lang="en-GB">
                <a:solidFill>
                  <a:schemeClr val="tx2">
                    <a:lumMod val="75000"/>
                  </a:schemeClr>
                </a:solidFill>
              </a:rPr>
              <a:t>Research something you’ve always wondered about and share with colleagues</a:t>
            </a:r>
          </a:p>
        </p:txBody>
      </p:sp>
    </p:spTree>
    <p:extLst>
      <p:ext uri="{BB962C8B-B14F-4D97-AF65-F5344CB8AC3E}">
        <p14:creationId xmlns:p14="http://schemas.microsoft.com/office/powerpoint/2010/main" val="238851893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extBox 1"/>
          <p:cNvSpPr txBox="1"/>
          <p:nvPr/>
        </p:nvSpPr>
        <p:spPr>
          <a:xfrm>
            <a:off x="2308514" y="942111"/>
            <a:ext cx="2442412" cy="4969113"/>
          </a:xfrm>
          <a:prstGeom prst="rect">
            <a:avLst/>
          </a:prstGeom>
        </p:spPr>
        <p:txBody>
          <a:bodyPr vert="horz" lIns="91440" tIns="45720" rIns="91440" bIns="45720" rtlCol="0" anchor="ctr">
            <a:normAutofit/>
          </a:bodyPr>
          <a:lstStyle/>
          <a:p>
            <a:pPr>
              <a:spcBef>
                <a:spcPct val="0"/>
              </a:spcBef>
              <a:spcAft>
                <a:spcPts val="600"/>
              </a:spcAft>
            </a:pPr>
            <a:r>
              <a:rPr lang="en-US" sz="3600" b="1" dirty="0">
                <a:solidFill>
                  <a:schemeClr val="tx2">
                    <a:lumMod val="75000"/>
                  </a:schemeClr>
                </a:solidFill>
                <a:latin typeface="+mj-lt"/>
                <a:ea typeface="+mj-ea"/>
                <a:cs typeface="+mj-cs"/>
              </a:rPr>
              <a:t>Give…</a:t>
            </a:r>
          </a:p>
        </p:txBody>
      </p:sp>
      <p:sp>
        <p:nvSpPr>
          <p:cNvPr id="3" name="Content Placeholder 2"/>
          <p:cNvSpPr>
            <a:spLocks noGrp="1"/>
          </p:cNvSpPr>
          <p:nvPr>
            <p:ph idx="1"/>
          </p:nvPr>
        </p:nvSpPr>
        <p:spPr>
          <a:xfrm>
            <a:off x="5310796" y="942108"/>
            <a:ext cx="4841662" cy="4969114"/>
          </a:xfrm>
        </p:spPr>
        <p:txBody>
          <a:bodyPr vert="horz" lIns="91440" tIns="45720" rIns="91440" bIns="45720" rtlCol="0" anchor="ctr">
            <a:normAutofit/>
          </a:bodyPr>
          <a:lstStyle/>
          <a:p>
            <a:pPr marL="0" indent="0">
              <a:buNone/>
            </a:pPr>
            <a:r>
              <a:rPr lang="en-US" dirty="0">
                <a:solidFill>
                  <a:schemeClr val="tx2">
                    <a:lumMod val="75000"/>
                  </a:schemeClr>
                </a:solidFill>
              </a:rPr>
              <a:t>Look out, as well as in. Seeing yourself, and your happiness, linked to the wider community can be incredibly rewarding and creates connections with the people around you.</a:t>
            </a:r>
          </a:p>
          <a:p>
            <a:pPr marL="0" indent="0"/>
            <a:endParaRPr lang="en-US" dirty="0">
              <a:solidFill>
                <a:schemeClr val="tx2">
                  <a:lumMod val="75000"/>
                </a:schemeClr>
              </a:solidFill>
            </a:endParaRPr>
          </a:p>
        </p:txBody>
      </p:sp>
    </p:spTree>
    <p:extLst>
      <p:ext uri="{BB962C8B-B14F-4D97-AF65-F5344CB8AC3E}">
        <p14:creationId xmlns:p14="http://schemas.microsoft.com/office/powerpoint/2010/main" val="19344806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4" name="Title 1"/>
          <p:cNvSpPr>
            <a:spLocks noGrp="1"/>
          </p:cNvSpPr>
          <p:nvPr>
            <p:ph type="title"/>
          </p:nvPr>
        </p:nvSpPr>
        <p:spPr>
          <a:xfrm>
            <a:off x="2308514" y="942111"/>
            <a:ext cx="2442412" cy="4969113"/>
          </a:xfrm>
        </p:spPr>
        <p:txBody>
          <a:bodyPr anchor="ctr">
            <a:normAutofit/>
          </a:bodyPr>
          <a:lstStyle/>
          <a:p>
            <a:r>
              <a:rPr lang="en-GB" sz="2300" b="1" dirty="0">
                <a:solidFill>
                  <a:schemeClr val="tx2">
                    <a:lumMod val="75000"/>
                  </a:schemeClr>
                </a:solidFill>
              </a:rPr>
              <a:t>Give…</a:t>
            </a:r>
            <a:br>
              <a:rPr lang="en-GB" sz="2300" b="1" dirty="0">
                <a:solidFill>
                  <a:schemeClr val="tx2">
                    <a:lumMod val="75000"/>
                  </a:schemeClr>
                </a:solidFill>
              </a:rPr>
            </a:br>
            <a:r>
              <a:rPr lang="en-GB" sz="2300" b="1" dirty="0">
                <a:solidFill>
                  <a:schemeClr val="tx2">
                    <a:lumMod val="75000"/>
                  </a:schemeClr>
                </a:solidFill>
              </a:rPr>
              <a:t/>
            </a:r>
            <a:br>
              <a:rPr lang="en-GB" sz="2300" b="1" dirty="0">
                <a:solidFill>
                  <a:schemeClr val="tx2">
                    <a:lumMod val="75000"/>
                  </a:schemeClr>
                </a:solidFill>
              </a:rPr>
            </a:br>
            <a:r>
              <a:rPr lang="en-GB" sz="2300" b="1" dirty="0">
                <a:solidFill>
                  <a:schemeClr val="tx2">
                    <a:lumMod val="75000"/>
                  </a:schemeClr>
                </a:solidFill>
              </a:rPr>
              <a:t>Ideas we recommended to our staff</a:t>
            </a:r>
          </a:p>
        </p:txBody>
      </p:sp>
      <p:sp>
        <p:nvSpPr>
          <p:cNvPr id="3" name="Content Placeholder 2"/>
          <p:cNvSpPr>
            <a:spLocks noGrp="1"/>
          </p:cNvSpPr>
          <p:nvPr>
            <p:ph idx="1"/>
          </p:nvPr>
        </p:nvSpPr>
        <p:spPr>
          <a:xfrm>
            <a:off x="5310796" y="942108"/>
            <a:ext cx="4841662" cy="4969114"/>
          </a:xfrm>
        </p:spPr>
        <p:txBody>
          <a:bodyPr anchor="ctr">
            <a:normAutofit/>
          </a:bodyPr>
          <a:lstStyle/>
          <a:p>
            <a:pPr>
              <a:buFont typeface="Wingdings" panose="05000000000000000000" pitchFamily="2" charset="2"/>
              <a:buChar char="Ø"/>
            </a:pPr>
            <a:r>
              <a:rPr lang="en-GB" dirty="0">
                <a:solidFill>
                  <a:schemeClr val="tx2">
                    <a:lumMod val="75000"/>
                  </a:schemeClr>
                </a:solidFill>
              </a:rPr>
              <a:t>Do something nice for a friend, or a stranger</a:t>
            </a:r>
          </a:p>
          <a:p>
            <a:pPr>
              <a:buFont typeface="Wingdings" panose="05000000000000000000" pitchFamily="2" charset="2"/>
              <a:buChar char="Ø"/>
            </a:pPr>
            <a:r>
              <a:rPr lang="en-GB" dirty="0">
                <a:solidFill>
                  <a:schemeClr val="tx2">
                    <a:lumMod val="75000"/>
                  </a:schemeClr>
                </a:solidFill>
              </a:rPr>
              <a:t>Thank someone</a:t>
            </a:r>
          </a:p>
          <a:p>
            <a:pPr>
              <a:buFont typeface="Wingdings" panose="05000000000000000000" pitchFamily="2" charset="2"/>
              <a:buChar char="Ø"/>
            </a:pPr>
            <a:r>
              <a:rPr lang="en-GB" dirty="0">
                <a:solidFill>
                  <a:schemeClr val="tx2">
                    <a:lumMod val="75000"/>
                  </a:schemeClr>
                </a:solidFill>
              </a:rPr>
              <a:t>Smile</a:t>
            </a:r>
          </a:p>
          <a:p>
            <a:pPr>
              <a:buFont typeface="Wingdings" panose="05000000000000000000" pitchFamily="2" charset="2"/>
              <a:buChar char="Ø"/>
            </a:pPr>
            <a:r>
              <a:rPr lang="en-GB" dirty="0">
                <a:solidFill>
                  <a:schemeClr val="tx2">
                    <a:lumMod val="75000"/>
                  </a:schemeClr>
                </a:solidFill>
              </a:rPr>
              <a:t>Volunteer your time</a:t>
            </a:r>
          </a:p>
          <a:p>
            <a:pPr>
              <a:buFont typeface="Wingdings" panose="05000000000000000000" pitchFamily="2" charset="2"/>
              <a:buChar char="Ø"/>
            </a:pPr>
            <a:r>
              <a:rPr lang="en-GB" dirty="0">
                <a:solidFill>
                  <a:schemeClr val="tx2">
                    <a:lumMod val="75000"/>
                  </a:schemeClr>
                </a:solidFill>
              </a:rPr>
              <a:t>Join a community group</a:t>
            </a:r>
          </a:p>
        </p:txBody>
      </p:sp>
    </p:spTree>
    <p:extLst>
      <p:ext uri="{BB962C8B-B14F-4D97-AF65-F5344CB8AC3E}">
        <p14:creationId xmlns:p14="http://schemas.microsoft.com/office/powerpoint/2010/main" val="290627262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9D1AA1B-5DEC-4041-B5B4-C3E577F461D1}"/>
              </a:ext>
            </a:extLst>
          </p:cNvPr>
          <p:cNvSpPr>
            <a:spLocks noGrp="1"/>
          </p:cNvSpPr>
          <p:nvPr>
            <p:ph type="title"/>
          </p:nvPr>
        </p:nvSpPr>
        <p:spPr/>
        <p:txBody>
          <a:bodyPr>
            <a:normAutofit/>
          </a:bodyPr>
          <a:lstStyle/>
          <a:p>
            <a:r>
              <a:rPr lang="en-GB" dirty="0">
                <a:latin typeface="Bodoni MT" panose="02070603080606020203" pitchFamily="18" charset="0"/>
              </a:rPr>
              <a:t>A model describing how the set of actions operates to enhance wellbeing</a:t>
            </a:r>
            <a:endParaRPr lang="en-GB" dirty="0"/>
          </a:p>
        </p:txBody>
      </p:sp>
      <p:pic>
        <p:nvPicPr>
          <p:cNvPr id="6" name="Content Placeholder 5">
            <a:extLst>
              <a:ext uri="{FF2B5EF4-FFF2-40B4-BE49-F238E27FC236}">
                <a16:creationId xmlns:a16="http://schemas.microsoft.com/office/drawing/2014/main" id="{DFAAFE55-B20F-46BC-A5EC-2FD4AB6A0F95}"/>
              </a:ext>
            </a:extLst>
          </p:cNvPr>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007768" y="1905000"/>
            <a:ext cx="5219087" cy="4272136"/>
          </a:xfrm>
          <a:prstGeom prst="rect">
            <a:avLst/>
          </a:prstGeom>
          <a:noFill/>
          <a:ln>
            <a:noFill/>
          </a:ln>
        </p:spPr>
      </p:pic>
      <p:sp>
        <p:nvSpPr>
          <p:cNvPr id="2" name="Rectangle 1"/>
          <p:cNvSpPr/>
          <p:nvPr/>
        </p:nvSpPr>
        <p:spPr>
          <a:xfrm>
            <a:off x="3503712" y="6352501"/>
            <a:ext cx="6552728" cy="276999"/>
          </a:xfrm>
          <a:prstGeom prst="rect">
            <a:avLst/>
          </a:prstGeom>
        </p:spPr>
        <p:txBody>
          <a:bodyPr wrap="square">
            <a:spAutoFit/>
          </a:bodyPr>
          <a:lstStyle/>
          <a:p>
            <a:pPr algn="ctr"/>
            <a:r>
              <a:rPr lang="en-GB" sz="1200" u="sng" dirty="0">
                <a:hlinkClick r:id="rId3"/>
              </a:rPr>
              <a:t>https://neweconomics.org/uploads/files/8984c5089d5c2285ee_t4m6bhqq5.pdf</a:t>
            </a:r>
            <a:endParaRPr lang="en-GB" sz="1200" u="sng" dirty="0"/>
          </a:p>
        </p:txBody>
      </p:sp>
    </p:spTree>
    <p:extLst>
      <p:ext uri="{BB962C8B-B14F-4D97-AF65-F5344CB8AC3E}">
        <p14:creationId xmlns:p14="http://schemas.microsoft.com/office/powerpoint/2010/main" val="208407658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03715" y="620688"/>
            <a:ext cx="6589199" cy="1280890"/>
          </a:xfrm>
        </p:spPr>
        <p:txBody>
          <a:bodyPr>
            <a:normAutofit/>
          </a:bodyPr>
          <a:lstStyle/>
          <a:p>
            <a:r>
              <a:rPr lang="en-GB" b="1" dirty="0"/>
              <a:t>Holistic Staff Wellbeing</a:t>
            </a:r>
          </a:p>
        </p:txBody>
      </p:sp>
      <p:sp>
        <p:nvSpPr>
          <p:cNvPr id="3" name="Subtitle 2"/>
          <p:cNvSpPr>
            <a:spLocks noGrp="1"/>
          </p:cNvSpPr>
          <p:nvPr>
            <p:ph idx="1"/>
          </p:nvPr>
        </p:nvSpPr>
        <p:spPr/>
        <p:txBody>
          <a:bodyPr>
            <a:normAutofit/>
          </a:bodyPr>
          <a:lstStyle/>
          <a:p>
            <a:pPr>
              <a:buFont typeface="Wingdings" panose="05000000000000000000" pitchFamily="2" charset="2"/>
              <a:buChar char="Ø"/>
            </a:pPr>
            <a:r>
              <a:rPr lang="en-GB" dirty="0">
                <a:solidFill>
                  <a:schemeClr val="tx1"/>
                </a:solidFill>
                <a:ea typeface="Baskerville" panose="02020502070401020303" pitchFamily="18" charset="0"/>
              </a:rPr>
              <a:t>Mentally and Physically Keep Active</a:t>
            </a:r>
          </a:p>
          <a:p>
            <a:pPr>
              <a:buFont typeface="Wingdings" panose="05000000000000000000" pitchFamily="2" charset="2"/>
              <a:buChar char="Ø"/>
            </a:pPr>
            <a:r>
              <a:rPr lang="en-GB" dirty="0">
                <a:solidFill>
                  <a:schemeClr val="tx1"/>
                </a:solidFill>
                <a:ea typeface="Baskerville" panose="02020502070401020303" pitchFamily="18" charset="0"/>
              </a:rPr>
              <a:t>“Go Active”</a:t>
            </a:r>
          </a:p>
          <a:p>
            <a:pPr>
              <a:buFont typeface="Wingdings" panose="05000000000000000000" pitchFamily="2" charset="2"/>
              <a:buChar char="Ø"/>
            </a:pPr>
            <a:r>
              <a:rPr lang="en-GB" dirty="0">
                <a:solidFill>
                  <a:schemeClr val="tx1"/>
                </a:solidFill>
                <a:ea typeface="Baskerville" panose="02020502070401020303" pitchFamily="18" charset="0"/>
              </a:rPr>
              <a:t>Work-life Balance </a:t>
            </a:r>
          </a:p>
          <a:p>
            <a:pPr>
              <a:buFont typeface="Wingdings" panose="05000000000000000000" pitchFamily="2" charset="2"/>
              <a:buChar char="Ø"/>
            </a:pPr>
            <a:r>
              <a:rPr lang="en-GB" dirty="0">
                <a:solidFill>
                  <a:schemeClr val="tx1"/>
                </a:solidFill>
                <a:ea typeface="Baskerville" panose="02020502070401020303" pitchFamily="18" charset="0"/>
              </a:rPr>
              <a:t>Team working</a:t>
            </a:r>
          </a:p>
          <a:p>
            <a:pPr>
              <a:buFont typeface="Wingdings" panose="05000000000000000000" pitchFamily="2" charset="2"/>
              <a:buChar char="Ø"/>
            </a:pPr>
            <a:r>
              <a:rPr lang="en-GB" dirty="0">
                <a:solidFill>
                  <a:schemeClr val="tx1"/>
                </a:solidFill>
                <a:ea typeface="Baskerville" panose="02020502070401020303" pitchFamily="18" charset="0"/>
              </a:rPr>
              <a:t>Improve Communication/Digital</a:t>
            </a:r>
          </a:p>
          <a:p>
            <a:pPr>
              <a:buFont typeface="Wingdings" panose="05000000000000000000" pitchFamily="2" charset="2"/>
              <a:buChar char="Ø"/>
            </a:pPr>
            <a:r>
              <a:rPr lang="en-GB" dirty="0">
                <a:solidFill>
                  <a:schemeClr val="tx1"/>
                </a:solidFill>
                <a:ea typeface="Baskerville" panose="02020502070401020303" pitchFamily="18" charset="0"/>
              </a:rPr>
              <a:t>“New normal”</a:t>
            </a:r>
            <a:r>
              <a:rPr lang="en-GB" dirty="0"/>
              <a:t> </a:t>
            </a:r>
          </a:p>
          <a:p>
            <a:pPr>
              <a:buFont typeface="Wingdings" panose="05000000000000000000" pitchFamily="2" charset="2"/>
              <a:buChar char="Ø"/>
            </a:pPr>
            <a:r>
              <a:rPr lang="en-GB" u="sng" dirty="0">
                <a:hlinkClick r:id="rId3"/>
              </a:rPr>
              <a:t>Five ways to wellbeing</a:t>
            </a:r>
            <a:endParaRPr lang="en-GB" dirty="0"/>
          </a:p>
          <a:p>
            <a:endParaRPr lang="en-GB" dirty="0"/>
          </a:p>
          <a:p>
            <a:endParaRPr lang="en-GB" dirty="0"/>
          </a:p>
          <a:p>
            <a:endParaRPr lang="en-GB" dirty="0"/>
          </a:p>
          <a:p>
            <a:endParaRPr lang="en-GB" dirty="0"/>
          </a:p>
          <a:p>
            <a:endParaRPr lang="en-GB" dirty="0"/>
          </a:p>
          <a:p>
            <a:endParaRPr lang="en-GB" dirty="0"/>
          </a:p>
          <a:p>
            <a:endParaRPr lang="en-GB" dirty="0"/>
          </a:p>
        </p:txBody>
      </p:sp>
      <p:graphicFrame>
        <p:nvGraphicFramePr>
          <p:cNvPr id="5" name="Object 4"/>
          <p:cNvGraphicFramePr>
            <a:graphicFrameLocks noChangeAspect="1"/>
          </p:cNvGraphicFramePr>
          <p:nvPr>
            <p:extLst>
              <p:ext uri="{D42A27DB-BD31-4B8C-83A1-F6EECF244321}">
                <p14:modId xmlns:p14="http://schemas.microsoft.com/office/powerpoint/2010/main" val="324460640"/>
              </p:ext>
            </p:extLst>
          </p:nvPr>
        </p:nvGraphicFramePr>
        <p:xfrm>
          <a:off x="3009215" y="5525462"/>
          <a:ext cx="914400" cy="771525"/>
        </p:xfrm>
        <a:graphic>
          <a:graphicData uri="http://schemas.openxmlformats.org/presentationml/2006/ole">
            <mc:AlternateContent xmlns:mc="http://schemas.openxmlformats.org/markup-compatibility/2006">
              <mc:Choice xmlns:v="urn:schemas-microsoft-com:vml" Requires="v">
                <p:oleObj spid="_x0000_s1405" name="Acrobat Document" showAsIcon="1" r:id="rId4" imgW="914400" imgH="771480" progId="AcroExch.Document.DC">
                  <p:embed/>
                </p:oleObj>
              </mc:Choice>
              <mc:Fallback>
                <p:oleObj name="Acrobat Document" showAsIcon="1" r:id="rId4" imgW="914400" imgH="771480" progId="AcroExch.Document.DC">
                  <p:embed/>
                  <p:pic>
                    <p:nvPicPr>
                      <p:cNvPr id="0" name=""/>
                      <p:cNvPicPr/>
                      <p:nvPr/>
                    </p:nvPicPr>
                    <p:blipFill>
                      <a:blip r:embed="rId5"/>
                      <a:stretch>
                        <a:fillRect/>
                      </a:stretch>
                    </p:blipFill>
                    <p:spPr>
                      <a:xfrm>
                        <a:off x="3009215" y="5525462"/>
                        <a:ext cx="914400" cy="771525"/>
                      </a:xfrm>
                      <a:prstGeom prst="rect">
                        <a:avLst/>
                      </a:prstGeom>
                    </p:spPr>
                  </p:pic>
                </p:oleObj>
              </mc:Fallback>
            </mc:AlternateContent>
          </a:graphicData>
        </a:graphic>
      </p:graphicFrame>
      <p:pic>
        <p:nvPicPr>
          <p:cNvPr id="2104" name="Picture 56" descr="52939436-C67F-4F60-8FC1-304A11109DB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680176" y="4523966"/>
            <a:ext cx="2627910" cy="20029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3491417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99656" y="624110"/>
            <a:ext cx="7416824" cy="716658"/>
          </a:xfrm>
        </p:spPr>
        <p:txBody>
          <a:bodyPr>
            <a:noAutofit/>
          </a:bodyPr>
          <a:lstStyle/>
          <a:p>
            <a:r>
              <a:rPr lang="en-GB" sz="2800" b="1" dirty="0"/>
              <a:t>Domestic Violence and Abuse Awareness</a:t>
            </a:r>
            <a:br>
              <a:rPr lang="en-GB" sz="2800" b="1" dirty="0"/>
            </a:br>
            <a:endParaRPr lang="en-GB" sz="2800" b="1" dirty="0"/>
          </a:p>
        </p:txBody>
      </p:sp>
      <p:sp>
        <p:nvSpPr>
          <p:cNvPr id="3" name="Subtitle 2"/>
          <p:cNvSpPr>
            <a:spLocks noGrp="1"/>
          </p:cNvSpPr>
          <p:nvPr>
            <p:ph idx="1"/>
          </p:nvPr>
        </p:nvSpPr>
        <p:spPr>
          <a:xfrm>
            <a:off x="3503715" y="2132856"/>
            <a:ext cx="6591985" cy="3777622"/>
          </a:xfrm>
        </p:spPr>
        <p:txBody>
          <a:bodyPr>
            <a:normAutofit fontScale="70000" lnSpcReduction="20000"/>
          </a:bodyPr>
          <a:lstStyle/>
          <a:p>
            <a:pPr marL="0" indent="0">
              <a:buNone/>
            </a:pPr>
            <a:endParaRPr lang="en-GB" dirty="0"/>
          </a:p>
          <a:p>
            <a:endParaRPr lang="en-GB" dirty="0"/>
          </a:p>
          <a:p>
            <a:pPr>
              <a:buFont typeface="Wingdings" panose="05000000000000000000" pitchFamily="2" charset="2"/>
              <a:buChar char="Ø"/>
            </a:pPr>
            <a:r>
              <a:rPr lang="en-GB" sz="2800" dirty="0">
                <a:solidFill>
                  <a:schemeClr val="tx1"/>
                </a:solidFill>
                <a:ea typeface="Baskerville" panose="02020502070401020303" pitchFamily="18" charset="0"/>
              </a:rPr>
              <a:t>Help improve identifying DVA victims</a:t>
            </a:r>
          </a:p>
          <a:p>
            <a:pPr lvl="1">
              <a:buFont typeface="Arial" panose="020B0604020202020204" pitchFamily="34" charset="0"/>
              <a:buChar char="•"/>
            </a:pPr>
            <a:r>
              <a:rPr lang="en-GB" sz="2600" dirty="0">
                <a:solidFill>
                  <a:schemeClr val="tx1"/>
                </a:solidFill>
                <a:ea typeface="Baskerville" panose="02020502070401020303" pitchFamily="18" charset="0"/>
              </a:rPr>
              <a:t>Patients </a:t>
            </a:r>
            <a:r>
              <a:rPr lang="en-GB" sz="2300" dirty="0">
                <a:solidFill>
                  <a:schemeClr val="tx1"/>
                </a:solidFill>
                <a:ea typeface="Baskerville" panose="02020502070401020303" pitchFamily="18" charset="0"/>
              </a:rPr>
              <a:t>(Flowchart for responding to Domestic Abuse)</a:t>
            </a:r>
          </a:p>
          <a:p>
            <a:pPr lvl="1">
              <a:buFont typeface="Arial" panose="020B0604020202020204" pitchFamily="34" charset="0"/>
              <a:buChar char="•"/>
            </a:pPr>
            <a:r>
              <a:rPr lang="en-GB" sz="2600" dirty="0">
                <a:solidFill>
                  <a:schemeClr val="tx1"/>
                </a:solidFill>
                <a:ea typeface="Baskerville" panose="02020502070401020303" pitchFamily="18" charset="0"/>
              </a:rPr>
              <a:t>Staff </a:t>
            </a:r>
            <a:r>
              <a:rPr lang="en-GB" sz="2300" dirty="0">
                <a:solidFill>
                  <a:schemeClr val="tx1"/>
                </a:solidFill>
                <a:ea typeface="Baskerville" panose="02020502070401020303" pitchFamily="18" charset="0"/>
              </a:rPr>
              <a:t>(Domestic Violence &amp; Abuse Policy)</a:t>
            </a:r>
          </a:p>
          <a:p>
            <a:pPr>
              <a:buFont typeface="Wingdings" panose="05000000000000000000" pitchFamily="2" charset="2"/>
              <a:buChar char="Ø"/>
            </a:pPr>
            <a:r>
              <a:rPr lang="en-GB" sz="2800" dirty="0">
                <a:solidFill>
                  <a:schemeClr val="tx1"/>
                </a:solidFill>
                <a:ea typeface="Baskerville" panose="02020502070401020303" pitchFamily="18" charset="0"/>
              </a:rPr>
              <a:t>Raise awareness in our society</a:t>
            </a:r>
          </a:p>
          <a:p>
            <a:pPr marL="0" indent="0">
              <a:buNone/>
            </a:pPr>
            <a:endParaRPr lang="en-GB" sz="2800" b="1" dirty="0">
              <a:solidFill>
                <a:schemeClr val="tx1"/>
              </a:solidFill>
              <a:latin typeface="Baskerville" panose="02020502070401020303" pitchFamily="18" charset="0"/>
              <a:ea typeface="Baskerville" panose="02020502070401020303" pitchFamily="18" charset="0"/>
            </a:endParaRPr>
          </a:p>
          <a:p>
            <a:pPr marL="285750" indent="-285750">
              <a:buFont typeface="Wingdings" panose="05000000000000000000" pitchFamily="2" charset="2"/>
              <a:buChar char="Ø"/>
            </a:pPr>
            <a:r>
              <a:rPr lang="en-GB" sz="1600" dirty="0">
                <a:solidFill>
                  <a:schemeClr val="tx2"/>
                </a:solidFill>
                <a:ea typeface="Baskerville" panose="02020502070401020303" pitchFamily="18" charset="0"/>
                <a:hlinkClick r:id="rId4">
                  <a:extLst>
                    <a:ext uri="{A12FA001-AC4F-418D-AE19-62706E023703}">
                      <ahyp:hlinkClr xmlns:ahyp="http://schemas.microsoft.com/office/drawing/2018/hyperlinkcolor" xmlns="" val="tx"/>
                    </a:ext>
                  </a:extLst>
                </a:hlinkClick>
              </a:rPr>
              <a:t>https://www.hillviewsurgery.nhs.uk/domestic-violence-and-abuse</a:t>
            </a:r>
            <a:r>
              <a:rPr lang="en-GB" sz="1600" dirty="0">
                <a:solidFill>
                  <a:schemeClr val="tx2"/>
                </a:solidFill>
                <a:latin typeface="Baskerville" panose="02020502070401020303" pitchFamily="18" charset="0"/>
                <a:ea typeface="Baskerville" panose="02020502070401020303" pitchFamily="18" charset="0"/>
                <a:hlinkClick r:id="rId4">
                  <a:extLst>
                    <a:ext uri="{A12FA001-AC4F-418D-AE19-62706E023703}">
                      <ahyp:hlinkClr xmlns:ahyp="http://schemas.microsoft.com/office/drawing/2018/hyperlinkcolor" xmlns="" val="tx"/>
                    </a:ext>
                  </a:extLst>
                </a:hlinkClick>
              </a:rPr>
              <a:t>/</a:t>
            </a:r>
            <a:endParaRPr lang="en-GB" sz="1600" dirty="0">
              <a:solidFill>
                <a:schemeClr val="tx2"/>
              </a:solidFill>
              <a:latin typeface="Baskerville" panose="02020502070401020303" pitchFamily="18" charset="0"/>
              <a:ea typeface="Baskerville" panose="02020502070401020303" pitchFamily="18" charset="0"/>
            </a:endParaRPr>
          </a:p>
          <a:p>
            <a:pPr marL="0" indent="0">
              <a:buNone/>
            </a:pPr>
            <a:endParaRPr lang="en-GB" sz="1600" dirty="0">
              <a:solidFill>
                <a:schemeClr val="tx1"/>
              </a:solidFill>
              <a:latin typeface="Baskerville" panose="02020502070401020303" pitchFamily="18" charset="0"/>
              <a:ea typeface="Baskerville" panose="02020502070401020303" pitchFamily="18" charset="0"/>
            </a:endParaRPr>
          </a:p>
          <a:p>
            <a:pPr>
              <a:buFont typeface="Wingdings" panose="05000000000000000000" pitchFamily="2" charset="2"/>
              <a:buChar char="Ø"/>
            </a:pPr>
            <a:endParaRPr lang="en-GB" sz="1600" dirty="0">
              <a:solidFill>
                <a:schemeClr val="tx1"/>
              </a:solidFill>
              <a:latin typeface="Baskerville" panose="02020502070401020303" pitchFamily="18" charset="0"/>
              <a:ea typeface="Baskerville" panose="02020502070401020303" pitchFamily="18" charset="0"/>
            </a:endParaRPr>
          </a:p>
          <a:p>
            <a:pPr marL="457200" lvl="1" indent="0">
              <a:buNone/>
            </a:pPr>
            <a:r>
              <a:rPr lang="en-GB" dirty="0">
                <a:solidFill>
                  <a:schemeClr val="tx1"/>
                </a:solidFill>
                <a:latin typeface="Baskerville" panose="02020502070401020303" pitchFamily="18" charset="0"/>
                <a:ea typeface="Baskerville" panose="02020502070401020303" pitchFamily="18" charset="0"/>
              </a:rPr>
              <a:t>				</a:t>
            </a:r>
          </a:p>
          <a:p>
            <a:endParaRPr lang="en-GB" sz="1600" dirty="0">
              <a:solidFill>
                <a:schemeClr val="tx1"/>
              </a:solidFill>
              <a:latin typeface="Baskerville" panose="02020502070401020303" pitchFamily="18" charset="0"/>
              <a:ea typeface="Baskerville" panose="02020502070401020303" pitchFamily="18" charset="0"/>
            </a:endParaRPr>
          </a:p>
          <a:p>
            <a:endParaRPr lang="en-GB" dirty="0">
              <a:solidFill>
                <a:schemeClr val="tx1"/>
              </a:solidFill>
              <a:latin typeface="Baskerville" panose="02020502070401020303" pitchFamily="18" charset="0"/>
              <a:ea typeface="Baskerville" panose="02020502070401020303" pitchFamily="18" charset="0"/>
            </a:endParaRPr>
          </a:p>
          <a:p>
            <a:endParaRPr lang="en-GB" dirty="0"/>
          </a:p>
          <a:p>
            <a:endParaRPr lang="en-GB" dirty="0"/>
          </a:p>
          <a:p>
            <a:endParaRPr lang="en-GB" dirty="0"/>
          </a:p>
          <a:p>
            <a:endParaRPr lang="en-GB" dirty="0"/>
          </a:p>
          <a:p>
            <a:endParaRPr lang="en-GB" dirty="0"/>
          </a:p>
        </p:txBody>
      </p:sp>
      <p:pic>
        <p:nvPicPr>
          <p:cNvPr id="6" name="Picture 5">
            <a:extLst>
              <a:ext uri="{FF2B5EF4-FFF2-40B4-BE49-F238E27FC236}">
                <a16:creationId xmlns:a16="http://schemas.microsoft.com/office/drawing/2014/main" id="{EC40DF16-49A2-4076-A80E-A18765B84DA6}"/>
              </a:ext>
            </a:extLst>
          </p:cNvPr>
          <p:cNvPicPr>
            <a:picLocks noChangeAspect="1"/>
          </p:cNvPicPr>
          <p:nvPr/>
        </p:nvPicPr>
        <p:blipFill>
          <a:blip r:embed="rId5"/>
          <a:stretch>
            <a:fillRect/>
          </a:stretch>
        </p:blipFill>
        <p:spPr>
          <a:xfrm>
            <a:off x="8472265" y="3992880"/>
            <a:ext cx="1512168" cy="1380336"/>
          </a:xfrm>
          <a:prstGeom prst="rect">
            <a:avLst/>
          </a:prstGeom>
          <a:ln>
            <a:noFill/>
          </a:ln>
          <a:effectLst>
            <a:outerShdw blurRad="292100" dist="139700" dir="2700000" algn="tl" rotWithShape="0">
              <a:srgbClr val="333333">
                <a:alpha val="65000"/>
              </a:srgbClr>
            </a:outerShdw>
          </a:effectLst>
        </p:spPr>
      </p:pic>
      <p:graphicFrame>
        <p:nvGraphicFramePr>
          <p:cNvPr id="4" name="Object 3">
            <a:hlinkClick r:id="" action="ppaction://ole?verb=0"/>
          </p:cNvPr>
          <p:cNvGraphicFramePr>
            <a:graphicFrameLocks noChangeAspect="1"/>
          </p:cNvGraphicFramePr>
          <p:nvPr>
            <p:extLst>
              <p:ext uri="{D42A27DB-BD31-4B8C-83A1-F6EECF244321}">
                <p14:modId xmlns:p14="http://schemas.microsoft.com/office/powerpoint/2010/main" val="3939435454"/>
              </p:ext>
            </p:extLst>
          </p:nvPr>
        </p:nvGraphicFramePr>
        <p:xfrm>
          <a:off x="5591944" y="4987456"/>
          <a:ext cx="914400" cy="771525"/>
        </p:xfrm>
        <a:graphic>
          <a:graphicData uri="http://schemas.openxmlformats.org/presentationml/2006/ole">
            <mc:AlternateContent xmlns:mc="http://schemas.openxmlformats.org/markup-compatibility/2006">
              <mc:Choice xmlns:v="urn:schemas-microsoft-com:vml" Requires="v">
                <p:oleObj spid="_x0000_s4142" name="Presentation" showAsIcon="1" r:id="rId6" imgW="914400" imgH="771480" progId="PowerPoint.Show.12">
                  <p:embed/>
                </p:oleObj>
              </mc:Choice>
              <mc:Fallback>
                <p:oleObj name="Presentation" showAsIcon="1" r:id="rId6" imgW="914400" imgH="771480" progId="PowerPoint.Show.12">
                  <p:embed/>
                  <p:pic>
                    <p:nvPicPr>
                      <p:cNvPr id="0" name=""/>
                      <p:cNvPicPr/>
                      <p:nvPr/>
                    </p:nvPicPr>
                    <p:blipFill>
                      <a:blip r:embed="rId7"/>
                      <a:stretch>
                        <a:fillRect/>
                      </a:stretch>
                    </p:blipFill>
                    <p:spPr>
                      <a:xfrm>
                        <a:off x="5591944" y="4987456"/>
                        <a:ext cx="914400" cy="771525"/>
                      </a:xfrm>
                      <a:prstGeom prst="rect">
                        <a:avLst/>
                      </a:prstGeom>
                    </p:spPr>
                  </p:pic>
                </p:oleObj>
              </mc:Fallback>
            </mc:AlternateContent>
          </a:graphicData>
        </a:graphic>
      </p:graphicFrame>
    </p:spTree>
    <p:extLst>
      <p:ext uri="{BB962C8B-B14F-4D97-AF65-F5344CB8AC3E}">
        <p14:creationId xmlns:p14="http://schemas.microsoft.com/office/powerpoint/2010/main" val="397590148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926016" y="624113"/>
            <a:ext cx="7255643" cy="1093865"/>
          </a:xfrm>
        </p:spPr>
        <p:txBody>
          <a:bodyPr vert="horz" lIns="91440" tIns="45720" rIns="91440" bIns="45720" rtlCol="0" anchor="t">
            <a:normAutofit/>
          </a:bodyPr>
          <a:lstStyle/>
          <a:p>
            <a:r>
              <a:rPr lang="en-US" sz="2800" b="1" dirty="0"/>
              <a:t>Hillview is </a:t>
            </a:r>
            <a:r>
              <a:rPr lang="en-US" sz="2800" b="1" i="1" dirty="0"/>
              <a:t>Going Greener</a:t>
            </a:r>
          </a:p>
        </p:txBody>
      </p:sp>
      <p:sp>
        <p:nvSpPr>
          <p:cNvPr id="3" name="Content Placeholder 2"/>
          <p:cNvSpPr>
            <a:spLocks noGrp="1"/>
          </p:cNvSpPr>
          <p:nvPr>
            <p:ph sz="half" idx="1"/>
          </p:nvPr>
        </p:nvSpPr>
        <p:spPr>
          <a:xfrm>
            <a:off x="2786970" y="1692564"/>
            <a:ext cx="3105579" cy="4218658"/>
          </a:xfrm>
        </p:spPr>
        <p:txBody>
          <a:bodyPr vert="horz" lIns="91440" tIns="45720" rIns="91440" bIns="45720" rtlCol="0">
            <a:normAutofit/>
          </a:bodyPr>
          <a:lstStyle/>
          <a:p>
            <a:pPr>
              <a:lnSpc>
                <a:spcPct val="90000"/>
              </a:lnSpc>
              <a:buFont typeface="Wingdings" panose="05000000000000000000" pitchFamily="2" charset="2"/>
              <a:buChar char="Ø"/>
            </a:pPr>
            <a:r>
              <a:rPr lang="en-US" dirty="0">
                <a:solidFill>
                  <a:srgbClr val="000000"/>
                </a:solidFill>
              </a:rPr>
              <a:t>Healthy People and Healthy Planet</a:t>
            </a:r>
          </a:p>
          <a:p>
            <a:pPr>
              <a:lnSpc>
                <a:spcPct val="90000"/>
              </a:lnSpc>
              <a:buFont typeface="Wingdings" panose="05000000000000000000" pitchFamily="2" charset="2"/>
              <a:buChar char="Ø"/>
            </a:pPr>
            <a:r>
              <a:rPr lang="en-US" dirty="0">
                <a:solidFill>
                  <a:srgbClr val="000000"/>
                </a:solidFill>
              </a:rPr>
              <a:t>Climate emergency is a Health emergency</a:t>
            </a:r>
          </a:p>
          <a:p>
            <a:pPr>
              <a:lnSpc>
                <a:spcPct val="90000"/>
              </a:lnSpc>
              <a:buFont typeface="Wingdings" panose="05000000000000000000" pitchFamily="2" charset="2"/>
              <a:buChar char="Ø"/>
            </a:pPr>
            <a:r>
              <a:rPr lang="en-US" dirty="0">
                <a:solidFill>
                  <a:srgbClr val="000000"/>
                </a:solidFill>
                <a:hlinkClick r:id="rId3"/>
              </a:rPr>
              <a:t>Green impact for health</a:t>
            </a:r>
            <a:r>
              <a:rPr lang="en-US" dirty="0">
                <a:solidFill>
                  <a:srgbClr val="000000"/>
                </a:solidFill>
              </a:rPr>
              <a:t> Toolkit (July 2020)</a:t>
            </a:r>
          </a:p>
          <a:p>
            <a:pPr>
              <a:lnSpc>
                <a:spcPct val="90000"/>
              </a:lnSpc>
              <a:buFont typeface="Wingdings" panose="05000000000000000000" pitchFamily="2" charset="2"/>
              <a:buChar char="Ø"/>
            </a:pPr>
            <a:r>
              <a:rPr lang="en-US" dirty="0" err="1">
                <a:solidFill>
                  <a:srgbClr val="000000"/>
                </a:solidFill>
                <a:hlinkClick r:id="rId4"/>
              </a:rPr>
              <a:t>hillview</a:t>
            </a:r>
            <a:r>
              <a:rPr lang="en-US" dirty="0">
                <a:solidFill>
                  <a:srgbClr val="000000"/>
                </a:solidFill>
                <a:hlinkClick r:id="rId4"/>
              </a:rPr>
              <a:t>-surgery-going-greener</a:t>
            </a:r>
            <a:endParaRPr lang="en-US" dirty="0">
              <a:solidFill>
                <a:srgbClr val="000000"/>
              </a:solidFill>
            </a:endParaRPr>
          </a:p>
          <a:p>
            <a:pPr>
              <a:lnSpc>
                <a:spcPct val="90000"/>
              </a:lnSpc>
              <a:buFont typeface="Wingdings" panose="05000000000000000000" pitchFamily="2" charset="2"/>
              <a:buChar char="Ø"/>
            </a:pPr>
            <a:r>
              <a:rPr lang="en-US" dirty="0">
                <a:solidFill>
                  <a:srgbClr val="000000"/>
                </a:solidFill>
              </a:rPr>
              <a:t>Working  towards the Gold certificate</a:t>
            </a:r>
          </a:p>
          <a:p>
            <a:pPr>
              <a:lnSpc>
                <a:spcPct val="90000"/>
              </a:lnSpc>
            </a:pPr>
            <a:endParaRPr lang="en-US" dirty="0">
              <a:solidFill>
                <a:srgbClr val="000000"/>
              </a:solidFill>
            </a:endParaRPr>
          </a:p>
          <a:p>
            <a:pPr>
              <a:lnSpc>
                <a:spcPct val="90000"/>
              </a:lnSpc>
            </a:pPr>
            <a:endParaRPr lang="en-US" dirty="0">
              <a:solidFill>
                <a:srgbClr val="000000"/>
              </a:solidFill>
            </a:endParaRPr>
          </a:p>
          <a:p>
            <a:pPr>
              <a:lnSpc>
                <a:spcPct val="90000"/>
              </a:lnSpc>
            </a:pPr>
            <a:endParaRPr lang="en-US" dirty="0">
              <a:solidFill>
                <a:srgbClr val="000000"/>
              </a:solidFill>
            </a:endParaRPr>
          </a:p>
          <a:p>
            <a:pPr>
              <a:lnSpc>
                <a:spcPct val="90000"/>
              </a:lnSpc>
            </a:pPr>
            <a:endParaRPr lang="en-US" dirty="0">
              <a:solidFill>
                <a:srgbClr val="000000"/>
              </a:solidFill>
            </a:endParaRPr>
          </a:p>
          <a:p>
            <a:pPr>
              <a:lnSpc>
                <a:spcPct val="90000"/>
              </a:lnSpc>
            </a:pPr>
            <a:endParaRPr lang="en-US" dirty="0">
              <a:solidFill>
                <a:srgbClr val="000000"/>
              </a:solidFill>
            </a:endParaRPr>
          </a:p>
          <a:p>
            <a:pPr>
              <a:lnSpc>
                <a:spcPct val="90000"/>
              </a:lnSpc>
            </a:pPr>
            <a:endParaRPr lang="en-US" dirty="0">
              <a:solidFill>
                <a:srgbClr val="000000"/>
              </a:solidFill>
            </a:endParaRPr>
          </a:p>
          <a:p>
            <a:pPr>
              <a:lnSpc>
                <a:spcPct val="90000"/>
              </a:lnSpc>
            </a:pPr>
            <a:endParaRPr lang="en-US" dirty="0">
              <a:solidFill>
                <a:srgbClr val="000000"/>
              </a:solidFill>
            </a:endParaRPr>
          </a:p>
          <a:p>
            <a:pPr>
              <a:lnSpc>
                <a:spcPct val="90000"/>
              </a:lnSpc>
            </a:pPr>
            <a:endParaRPr lang="en-US" dirty="0">
              <a:solidFill>
                <a:srgbClr val="000000"/>
              </a:solidFill>
            </a:endParaRPr>
          </a:p>
        </p:txBody>
      </p:sp>
      <p:pic>
        <p:nvPicPr>
          <p:cNvPr id="8" name="Picture 114">
            <a:extLst>
              <a:ext uri="{FF2B5EF4-FFF2-40B4-BE49-F238E27FC236}">
                <a16:creationId xmlns:a16="http://schemas.microsoft.com/office/drawing/2014/main" id="{FFB4BB44-E8AE-4358-9748-D1362833821C}"/>
              </a:ext>
            </a:extLst>
          </p:cNvPr>
          <p:cNvPicPr>
            <a:picLocks noGrp="1" noChangeAspect="1" noChangeArrowheads="1"/>
          </p:cNvPicPr>
          <p:nvPr>
            <p:ph sz="half" idx="2"/>
          </p:nvPr>
        </p:nvPicPr>
        <p:blipFill>
          <a:blip r:embed="rId5">
            <a:extLst>
              <a:ext uri="{28A0092B-C50C-407E-A947-70E740481C1C}">
                <a14:useLocalDpi xmlns:a14="http://schemas.microsoft.com/office/drawing/2010/main" val="0"/>
              </a:ext>
            </a:extLst>
          </a:blip>
          <a:stretch>
            <a:fillRect/>
          </a:stretch>
        </p:blipFill>
        <p:spPr bwMode="auto">
          <a:xfrm>
            <a:off x="6092937" y="2119030"/>
            <a:ext cx="4088720" cy="2299905"/>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aphicFrame>
        <p:nvGraphicFramePr>
          <p:cNvPr id="4" name="Object 3"/>
          <p:cNvGraphicFramePr>
            <a:graphicFrameLocks noChangeAspect="1"/>
          </p:cNvGraphicFramePr>
          <p:nvPr>
            <p:extLst>
              <p:ext uri="{D42A27DB-BD31-4B8C-83A1-F6EECF244321}">
                <p14:modId xmlns:p14="http://schemas.microsoft.com/office/powerpoint/2010/main" val="3066857537"/>
              </p:ext>
            </p:extLst>
          </p:nvPr>
        </p:nvGraphicFramePr>
        <p:xfrm>
          <a:off x="3205418" y="5125649"/>
          <a:ext cx="914400" cy="771525"/>
        </p:xfrm>
        <a:graphic>
          <a:graphicData uri="http://schemas.openxmlformats.org/presentationml/2006/ole">
            <mc:AlternateContent xmlns:mc="http://schemas.openxmlformats.org/markup-compatibility/2006">
              <mc:Choice xmlns:v="urn:schemas-microsoft-com:vml" Requires="v">
                <p:oleObj spid="_x0000_s3279" name="Acrobat Document" showAsIcon="1" r:id="rId6" imgW="914400" imgH="771480" progId="AcroExch.Document.DC">
                  <p:embed/>
                </p:oleObj>
              </mc:Choice>
              <mc:Fallback>
                <p:oleObj name="Acrobat Document" showAsIcon="1" r:id="rId6" imgW="914400" imgH="771480" progId="AcroExch.Document.DC">
                  <p:embed/>
                  <p:pic>
                    <p:nvPicPr>
                      <p:cNvPr id="0" name=""/>
                      <p:cNvPicPr/>
                      <p:nvPr/>
                    </p:nvPicPr>
                    <p:blipFill>
                      <a:blip r:embed="rId7"/>
                      <a:stretch>
                        <a:fillRect/>
                      </a:stretch>
                    </p:blipFill>
                    <p:spPr>
                      <a:xfrm>
                        <a:off x="3205418" y="5125649"/>
                        <a:ext cx="914400" cy="771525"/>
                      </a:xfrm>
                      <a:prstGeom prst="rect">
                        <a:avLst/>
                      </a:prstGeom>
                    </p:spPr>
                  </p:pic>
                </p:oleObj>
              </mc:Fallback>
            </mc:AlternateContent>
          </a:graphicData>
        </a:graphic>
      </p:graphicFrame>
      <p:graphicFrame>
        <p:nvGraphicFramePr>
          <p:cNvPr id="5" name="Object 4"/>
          <p:cNvGraphicFramePr>
            <a:graphicFrameLocks noChangeAspect="1"/>
          </p:cNvGraphicFramePr>
          <p:nvPr>
            <p:extLst>
              <p:ext uri="{D42A27DB-BD31-4B8C-83A1-F6EECF244321}">
                <p14:modId xmlns:p14="http://schemas.microsoft.com/office/powerpoint/2010/main" val="3300871467"/>
              </p:ext>
            </p:extLst>
          </p:nvPr>
        </p:nvGraphicFramePr>
        <p:xfrm>
          <a:off x="4440238" y="5126041"/>
          <a:ext cx="914400" cy="771525"/>
        </p:xfrm>
        <a:graphic>
          <a:graphicData uri="http://schemas.openxmlformats.org/presentationml/2006/ole">
            <mc:AlternateContent xmlns:mc="http://schemas.openxmlformats.org/markup-compatibility/2006">
              <mc:Choice xmlns:v="urn:schemas-microsoft-com:vml" Requires="v">
                <p:oleObj spid="_x0000_s3280" name="Document" showAsIcon="1" r:id="rId8" imgW="914400" imgH="771480" progId="Word.Document.12">
                  <p:embed/>
                </p:oleObj>
              </mc:Choice>
              <mc:Fallback>
                <p:oleObj name="Document" showAsIcon="1" r:id="rId8" imgW="914400" imgH="771480" progId="Word.Document.12">
                  <p:embed/>
                  <p:pic>
                    <p:nvPicPr>
                      <p:cNvPr id="0" name=""/>
                      <p:cNvPicPr/>
                      <p:nvPr/>
                    </p:nvPicPr>
                    <p:blipFill>
                      <a:blip r:embed="rId9"/>
                      <a:stretch>
                        <a:fillRect/>
                      </a:stretch>
                    </p:blipFill>
                    <p:spPr>
                      <a:xfrm>
                        <a:off x="4440238" y="5126041"/>
                        <a:ext cx="914400" cy="771525"/>
                      </a:xfrm>
                      <a:prstGeom prst="rect">
                        <a:avLst/>
                      </a:prstGeom>
                    </p:spPr>
                  </p:pic>
                </p:oleObj>
              </mc:Fallback>
            </mc:AlternateContent>
          </a:graphicData>
        </a:graphic>
      </p:graphicFrame>
    </p:spTree>
    <p:extLst>
      <p:ext uri="{BB962C8B-B14F-4D97-AF65-F5344CB8AC3E}">
        <p14:creationId xmlns:p14="http://schemas.microsoft.com/office/powerpoint/2010/main" val="252030352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308514" y="942111"/>
            <a:ext cx="2442412" cy="4969113"/>
          </a:xfrm>
        </p:spPr>
        <p:txBody>
          <a:bodyPr anchor="ctr">
            <a:normAutofit/>
          </a:bodyPr>
          <a:lstStyle/>
          <a:p>
            <a:r>
              <a:rPr lang="en-GB" sz="3100" b="1" dirty="0">
                <a:solidFill>
                  <a:schemeClr val="tx2">
                    <a:lumMod val="75000"/>
                  </a:schemeClr>
                </a:solidFill>
              </a:rPr>
              <a:t>Share Information Across Practice Team</a:t>
            </a:r>
          </a:p>
        </p:txBody>
      </p:sp>
      <p:sp>
        <p:nvSpPr>
          <p:cNvPr id="3" name="Content Placeholder 2"/>
          <p:cNvSpPr>
            <a:spLocks noGrp="1"/>
          </p:cNvSpPr>
          <p:nvPr>
            <p:ph idx="1"/>
          </p:nvPr>
        </p:nvSpPr>
        <p:spPr>
          <a:xfrm>
            <a:off x="5310796" y="942108"/>
            <a:ext cx="4841662" cy="4969114"/>
          </a:xfrm>
        </p:spPr>
        <p:txBody>
          <a:bodyPr anchor="ctr">
            <a:normAutofit/>
          </a:bodyPr>
          <a:lstStyle/>
          <a:p>
            <a:pPr lvl="0">
              <a:buFont typeface="Wingdings" panose="05000000000000000000" pitchFamily="2" charset="2"/>
              <a:buChar char="Ø"/>
            </a:pPr>
            <a:r>
              <a:rPr lang="en-GB" dirty="0">
                <a:solidFill>
                  <a:schemeClr val="tx2">
                    <a:lumMod val="75000"/>
                  </a:schemeClr>
                </a:solidFill>
              </a:rPr>
              <a:t>Staff/practice meetings</a:t>
            </a:r>
          </a:p>
          <a:p>
            <a:pPr lvl="0">
              <a:buFont typeface="Wingdings" panose="05000000000000000000" pitchFamily="2" charset="2"/>
              <a:buChar char="Ø"/>
            </a:pPr>
            <a:r>
              <a:rPr lang="en-GB" dirty="0">
                <a:solidFill>
                  <a:schemeClr val="tx2">
                    <a:lumMod val="75000"/>
                  </a:schemeClr>
                </a:solidFill>
              </a:rPr>
              <a:t>Informal meetings</a:t>
            </a:r>
          </a:p>
          <a:p>
            <a:pPr lvl="0">
              <a:buFont typeface="Wingdings" panose="05000000000000000000" pitchFamily="2" charset="2"/>
              <a:buChar char="Ø"/>
            </a:pPr>
            <a:r>
              <a:rPr lang="en-GB" dirty="0">
                <a:solidFill>
                  <a:schemeClr val="tx2">
                    <a:lumMod val="75000"/>
                  </a:schemeClr>
                </a:solidFill>
              </a:rPr>
              <a:t>Email</a:t>
            </a:r>
          </a:p>
          <a:p>
            <a:pPr lvl="0">
              <a:buFont typeface="Wingdings" panose="05000000000000000000" pitchFamily="2" charset="2"/>
              <a:buChar char="Ø"/>
            </a:pPr>
            <a:r>
              <a:rPr lang="en-GB" dirty="0">
                <a:solidFill>
                  <a:schemeClr val="tx2">
                    <a:lumMod val="75000"/>
                  </a:schemeClr>
                </a:solidFill>
              </a:rPr>
              <a:t>Weekly communication </a:t>
            </a:r>
            <a:r>
              <a:rPr lang="en-GB" dirty="0" err="1">
                <a:solidFill>
                  <a:schemeClr val="tx2">
                    <a:lumMod val="75000"/>
                  </a:schemeClr>
                </a:solidFill>
              </a:rPr>
              <a:t>eg</a:t>
            </a:r>
            <a:r>
              <a:rPr lang="en-GB" dirty="0">
                <a:solidFill>
                  <a:schemeClr val="tx2">
                    <a:lumMod val="75000"/>
                  </a:schemeClr>
                </a:solidFill>
              </a:rPr>
              <a:t> ‘Head’s up’ email </a:t>
            </a:r>
          </a:p>
          <a:p>
            <a:pPr lvl="0">
              <a:buFont typeface="Wingdings" panose="05000000000000000000" pitchFamily="2" charset="2"/>
              <a:buChar char="Ø"/>
            </a:pPr>
            <a:r>
              <a:rPr lang="en-GB" dirty="0">
                <a:solidFill>
                  <a:schemeClr val="tx2">
                    <a:lumMod val="75000"/>
                  </a:schemeClr>
                </a:solidFill>
              </a:rPr>
              <a:t>What’s App</a:t>
            </a:r>
          </a:p>
          <a:p>
            <a:pPr lvl="0">
              <a:buFont typeface="Wingdings" panose="05000000000000000000" pitchFamily="2" charset="2"/>
              <a:buChar char="Ø"/>
            </a:pPr>
            <a:r>
              <a:rPr lang="en-GB" dirty="0">
                <a:solidFill>
                  <a:schemeClr val="tx2">
                    <a:lumMod val="75000"/>
                  </a:schemeClr>
                </a:solidFill>
              </a:rPr>
              <a:t>Posters in the staffroom/kitchen</a:t>
            </a:r>
          </a:p>
          <a:p>
            <a:pPr lvl="0">
              <a:buFont typeface="Wingdings" panose="05000000000000000000" pitchFamily="2" charset="2"/>
              <a:buChar char="Ø"/>
            </a:pPr>
            <a:r>
              <a:rPr lang="en-GB" dirty="0">
                <a:solidFill>
                  <a:schemeClr val="tx2">
                    <a:lumMod val="75000"/>
                  </a:schemeClr>
                </a:solidFill>
              </a:rPr>
              <a:t>Staff handbook</a:t>
            </a:r>
          </a:p>
        </p:txBody>
      </p:sp>
    </p:spTree>
    <p:extLst>
      <p:ext uri="{BB962C8B-B14F-4D97-AF65-F5344CB8AC3E}">
        <p14:creationId xmlns:p14="http://schemas.microsoft.com/office/powerpoint/2010/main" val="196651467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8A5948-6481-4AAC-83E0-4735E5B17124}"/>
              </a:ext>
            </a:extLst>
          </p:cNvPr>
          <p:cNvSpPr>
            <a:spLocks noGrp="1"/>
          </p:cNvSpPr>
          <p:nvPr>
            <p:ph type="title"/>
          </p:nvPr>
        </p:nvSpPr>
        <p:spPr/>
        <p:txBody>
          <a:bodyPr/>
          <a:lstStyle/>
          <a:p>
            <a:r>
              <a:rPr lang="en-GB" b="1" dirty="0">
                <a:solidFill>
                  <a:schemeClr val="tx2">
                    <a:lumMod val="75000"/>
                  </a:schemeClr>
                </a:solidFill>
              </a:rPr>
              <a:t>Practical Ideas to Support Staff Wellbeing</a:t>
            </a:r>
            <a:endParaRPr lang="en-GB" b="1" dirty="0"/>
          </a:p>
        </p:txBody>
      </p:sp>
      <p:sp>
        <p:nvSpPr>
          <p:cNvPr id="3" name="Text Placeholder 2">
            <a:extLst>
              <a:ext uri="{FF2B5EF4-FFF2-40B4-BE49-F238E27FC236}">
                <a16:creationId xmlns:a16="http://schemas.microsoft.com/office/drawing/2014/main" id="{3788FDE3-853B-4D94-AB5B-D90844E54239}"/>
              </a:ext>
            </a:extLst>
          </p:cNvPr>
          <p:cNvSpPr>
            <a:spLocks noGrp="1"/>
          </p:cNvSpPr>
          <p:nvPr>
            <p:ph type="body" idx="1"/>
          </p:nvPr>
        </p:nvSpPr>
        <p:spPr/>
        <p:txBody>
          <a:bodyPr/>
          <a:lstStyle/>
          <a:p>
            <a:endParaRPr lang="en-GB"/>
          </a:p>
        </p:txBody>
      </p:sp>
    </p:spTree>
    <p:extLst>
      <p:ext uri="{BB962C8B-B14F-4D97-AF65-F5344CB8AC3E}">
        <p14:creationId xmlns:p14="http://schemas.microsoft.com/office/powerpoint/2010/main" val="90114868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7" name="Title 1"/>
          <p:cNvSpPr>
            <a:spLocks noGrp="1"/>
          </p:cNvSpPr>
          <p:nvPr>
            <p:ph type="title"/>
          </p:nvPr>
        </p:nvSpPr>
        <p:spPr>
          <a:xfrm>
            <a:off x="2308514" y="942111"/>
            <a:ext cx="2442412" cy="4969113"/>
          </a:xfrm>
        </p:spPr>
        <p:txBody>
          <a:bodyPr vert="horz" lIns="91440" tIns="45720" rIns="91440" bIns="45720" rtlCol="0" anchor="ctr">
            <a:normAutofit/>
          </a:bodyPr>
          <a:lstStyle/>
          <a:p>
            <a:r>
              <a:rPr lang="en-US" dirty="0">
                <a:solidFill>
                  <a:schemeClr val="tx2">
                    <a:lumMod val="75000"/>
                  </a:schemeClr>
                </a:solidFill>
              </a:rPr>
              <a:t>Practical Ideas to Support Staff Wellbeing</a:t>
            </a:r>
          </a:p>
        </p:txBody>
      </p:sp>
      <p:sp>
        <p:nvSpPr>
          <p:cNvPr id="5" name="Rectangle 4"/>
          <p:cNvSpPr/>
          <p:nvPr/>
        </p:nvSpPr>
        <p:spPr>
          <a:xfrm>
            <a:off x="5310796" y="942108"/>
            <a:ext cx="4841662" cy="4969114"/>
          </a:xfrm>
          <a:prstGeom prst="rect">
            <a:avLst/>
          </a:prstGeom>
        </p:spPr>
        <p:txBody>
          <a:bodyPr vert="horz" lIns="91440" tIns="45720" rIns="91440" bIns="45720" rtlCol="0" anchor="ctr">
            <a:normAutofit/>
          </a:bodyPr>
          <a:lstStyle/>
          <a:p>
            <a:pPr marL="514350" indent="-514350">
              <a:lnSpc>
                <a:spcPct val="90000"/>
              </a:lnSpc>
              <a:spcBef>
                <a:spcPts val="1000"/>
              </a:spcBef>
              <a:buClr>
                <a:schemeClr val="accent1"/>
              </a:buClr>
              <a:buFont typeface="+mj-lt"/>
              <a:buAutoNum type="arabicPeriod"/>
            </a:pPr>
            <a:r>
              <a:rPr lang="en-US" b="1" dirty="0">
                <a:solidFill>
                  <a:schemeClr val="tx2">
                    <a:lumMod val="75000"/>
                  </a:schemeClr>
                </a:solidFill>
              </a:rPr>
              <a:t>Embed staff wellbeing from the top - </a:t>
            </a:r>
            <a:r>
              <a:rPr lang="en-US" b="1" i="1" dirty="0">
                <a:solidFill>
                  <a:schemeClr val="tx2">
                    <a:lumMod val="75000"/>
                  </a:schemeClr>
                </a:solidFill>
              </a:rPr>
              <a:t>‘Role models’</a:t>
            </a:r>
            <a:endParaRPr lang="en-US" dirty="0">
              <a:solidFill>
                <a:schemeClr val="tx2">
                  <a:lumMod val="75000"/>
                </a:schemeClr>
              </a:solidFill>
            </a:endParaRPr>
          </a:p>
          <a:p>
            <a:pPr marL="514350" indent="-514350">
              <a:lnSpc>
                <a:spcPct val="90000"/>
              </a:lnSpc>
              <a:spcBef>
                <a:spcPts val="1000"/>
              </a:spcBef>
              <a:buClr>
                <a:schemeClr val="accent1"/>
              </a:buClr>
              <a:buFont typeface="+mj-lt"/>
              <a:buAutoNum type="arabicPeriod"/>
            </a:pPr>
            <a:r>
              <a:rPr lang="en-US" b="1" dirty="0">
                <a:solidFill>
                  <a:schemeClr val="tx2">
                    <a:lumMod val="75000"/>
                  </a:schemeClr>
                </a:solidFill>
              </a:rPr>
              <a:t>Set up dedicated teams - </a:t>
            </a:r>
            <a:r>
              <a:rPr lang="en-US" dirty="0">
                <a:solidFill>
                  <a:schemeClr val="tx2">
                    <a:lumMod val="75000"/>
                  </a:schemeClr>
                </a:solidFill>
              </a:rPr>
              <a:t>distribute the responsibility throughout the team</a:t>
            </a:r>
          </a:p>
          <a:p>
            <a:pPr marL="1200150" lvl="2" indent="-285750">
              <a:lnSpc>
                <a:spcPct val="90000"/>
              </a:lnSpc>
              <a:spcBef>
                <a:spcPts val="1000"/>
              </a:spcBef>
              <a:buClr>
                <a:schemeClr val="accent1"/>
              </a:buClr>
              <a:buFont typeface="Wingdings" panose="05000000000000000000" pitchFamily="2" charset="2"/>
              <a:buChar char="Ø"/>
            </a:pPr>
            <a:r>
              <a:rPr lang="en-US" dirty="0">
                <a:solidFill>
                  <a:schemeClr val="tx2">
                    <a:lumMod val="75000"/>
                  </a:schemeClr>
                </a:solidFill>
              </a:rPr>
              <a:t>Mental health lead/champions</a:t>
            </a:r>
          </a:p>
          <a:p>
            <a:pPr marL="1200150" lvl="2" indent="-285750">
              <a:lnSpc>
                <a:spcPct val="90000"/>
              </a:lnSpc>
              <a:spcBef>
                <a:spcPts val="1000"/>
              </a:spcBef>
              <a:buClr>
                <a:schemeClr val="accent1"/>
              </a:buClr>
              <a:buFont typeface="Wingdings" panose="05000000000000000000" pitchFamily="2" charset="2"/>
              <a:buChar char="Ø"/>
            </a:pPr>
            <a:r>
              <a:rPr lang="en-US" dirty="0">
                <a:solidFill>
                  <a:schemeClr val="tx2">
                    <a:lumMod val="75000"/>
                  </a:schemeClr>
                </a:solidFill>
              </a:rPr>
              <a:t>Domestic abuse champions</a:t>
            </a:r>
          </a:p>
          <a:p>
            <a:pPr marL="514350" indent="-514350">
              <a:lnSpc>
                <a:spcPct val="90000"/>
              </a:lnSpc>
              <a:spcBef>
                <a:spcPts val="1000"/>
              </a:spcBef>
              <a:buClr>
                <a:schemeClr val="accent1"/>
              </a:buClr>
              <a:buFont typeface="+mj-lt"/>
              <a:buAutoNum type="arabicPeriod"/>
            </a:pPr>
            <a:r>
              <a:rPr lang="en-US" b="1" dirty="0">
                <a:solidFill>
                  <a:schemeClr val="tx2">
                    <a:lumMod val="75000"/>
                  </a:schemeClr>
                </a:solidFill>
              </a:rPr>
              <a:t>In cooperate ‘staff wellbeing’ within our working lives </a:t>
            </a:r>
          </a:p>
          <a:p>
            <a:pPr marL="1200150" lvl="2" indent="-285750">
              <a:lnSpc>
                <a:spcPct val="90000"/>
              </a:lnSpc>
              <a:spcBef>
                <a:spcPts val="1000"/>
              </a:spcBef>
              <a:buClr>
                <a:schemeClr val="accent1"/>
              </a:buClr>
              <a:buFont typeface="Wingdings" panose="05000000000000000000" pitchFamily="2" charset="2"/>
              <a:buChar char="Ø"/>
            </a:pPr>
            <a:r>
              <a:rPr lang="en-US" dirty="0">
                <a:solidFill>
                  <a:schemeClr val="tx2">
                    <a:lumMod val="75000"/>
                  </a:schemeClr>
                </a:solidFill>
              </a:rPr>
              <a:t>Appraisal</a:t>
            </a:r>
          </a:p>
          <a:p>
            <a:pPr marL="1200150" lvl="2" indent="-285750">
              <a:lnSpc>
                <a:spcPct val="90000"/>
              </a:lnSpc>
              <a:spcBef>
                <a:spcPts val="1000"/>
              </a:spcBef>
              <a:buClr>
                <a:schemeClr val="accent1"/>
              </a:buClr>
              <a:buFont typeface="Wingdings" panose="05000000000000000000" pitchFamily="2" charset="2"/>
              <a:buChar char="Ø"/>
            </a:pPr>
            <a:r>
              <a:rPr lang="en-US" dirty="0">
                <a:solidFill>
                  <a:schemeClr val="tx2">
                    <a:lumMod val="75000"/>
                  </a:schemeClr>
                </a:solidFill>
              </a:rPr>
              <a:t>Performance review meeting</a:t>
            </a:r>
          </a:p>
          <a:p>
            <a:pPr marL="1200150" lvl="2" indent="-285750">
              <a:lnSpc>
                <a:spcPct val="90000"/>
              </a:lnSpc>
              <a:spcBef>
                <a:spcPts val="1000"/>
              </a:spcBef>
              <a:buClr>
                <a:schemeClr val="accent1"/>
              </a:buClr>
              <a:buFont typeface="Wingdings" panose="05000000000000000000" pitchFamily="2" charset="2"/>
              <a:buChar char="Ø"/>
            </a:pPr>
            <a:r>
              <a:rPr lang="en-US" dirty="0">
                <a:solidFill>
                  <a:schemeClr val="tx2">
                    <a:lumMod val="75000"/>
                  </a:schemeClr>
                </a:solidFill>
              </a:rPr>
              <a:t>Informal meetings</a:t>
            </a:r>
          </a:p>
          <a:p>
            <a:pPr marL="1200150" lvl="2" indent="-285750">
              <a:lnSpc>
                <a:spcPct val="90000"/>
              </a:lnSpc>
              <a:spcBef>
                <a:spcPts val="1000"/>
              </a:spcBef>
              <a:buClr>
                <a:schemeClr val="accent1"/>
              </a:buClr>
              <a:buFont typeface="Wingdings" panose="05000000000000000000" pitchFamily="2" charset="2"/>
              <a:buChar char="Ø"/>
            </a:pPr>
            <a:r>
              <a:rPr lang="en-US" dirty="0">
                <a:solidFill>
                  <a:schemeClr val="tx2">
                    <a:lumMod val="75000"/>
                  </a:schemeClr>
                </a:solidFill>
              </a:rPr>
              <a:t>Day to day 	</a:t>
            </a:r>
          </a:p>
          <a:p>
            <a:pPr marL="1200150" lvl="2" indent="-285750">
              <a:lnSpc>
                <a:spcPct val="90000"/>
              </a:lnSpc>
              <a:spcBef>
                <a:spcPts val="1000"/>
              </a:spcBef>
              <a:buClr>
                <a:schemeClr val="accent1"/>
              </a:buClr>
              <a:buFont typeface="Wingdings" panose="05000000000000000000" pitchFamily="2" charset="2"/>
              <a:buChar char="Ø"/>
            </a:pPr>
            <a:r>
              <a:rPr lang="en-US" dirty="0">
                <a:solidFill>
                  <a:schemeClr val="tx2">
                    <a:lumMod val="75000"/>
                  </a:schemeClr>
                </a:solidFill>
              </a:rPr>
              <a:t>Opportunistically</a:t>
            </a:r>
          </a:p>
        </p:txBody>
      </p:sp>
    </p:spTree>
    <p:extLst>
      <p:ext uri="{BB962C8B-B14F-4D97-AF65-F5344CB8AC3E}">
        <p14:creationId xmlns:p14="http://schemas.microsoft.com/office/powerpoint/2010/main" val="62048022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6" name="Title 1"/>
          <p:cNvSpPr>
            <a:spLocks noGrp="1"/>
          </p:cNvSpPr>
          <p:nvPr>
            <p:ph type="title"/>
          </p:nvPr>
        </p:nvSpPr>
        <p:spPr>
          <a:xfrm>
            <a:off x="2308514" y="942111"/>
            <a:ext cx="2442412" cy="4969113"/>
          </a:xfrm>
        </p:spPr>
        <p:txBody>
          <a:bodyPr anchor="ctr">
            <a:normAutofit/>
          </a:bodyPr>
          <a:lstStyle/>
          <a:p>
            <a:r>
              <a:rPr lang="en-GB">
                <a:solidFill>
                  <a:schemeClr val="tx2">
                    <a:lumMod val="75000"/>
                  </a:schemeClr>
                </a:solidFill>
              </a:rPr>
              <a:t>Practical Ideas to Support Staff Wellbeing</a:t>
            </a:r>
          </a:p>
        </p:txBody>
      </p:sp>
      <p:sp>
        <p:nvSpPr>
          <p:cNvPr id="3" name="Content Placeholder 2"/>
          <p:cNvSpPr>
            <a:spLocks noGrp="1"/>
          </p:cNvSpPr>
          <p:nvPr>
            <p:ph idx="1"/>
          </p:nvPr>
        </p:nvSpPr>
        <p:spPr>
          <a:xfrm>
            <a:off x="5310796" y="942108"/>
            <a:ext cx="4841662" cy="4969114"/>
          </a:xfrm>
        </p:spPr>
        <p:txBody>
          <a:bodyPr anchor="ctr">
            <a:normAutofit/>
          </a:bodyPr>
          <a:lstStyle/>
          <a:p>
            <a:pPr marL="514350" indent="-514350">
              <a:buFont typeface="+mj-lt"/>
              <a:buAutoNum type="arabicPeriod" startAt="4"/>
            </a:pPr>
            <a:r>
              <a:rPr lang="en-GB" b="1" dirty="0">
                <a:solidFill>
                  <a:schemeClr val="tx2">
                    <a:lumMod val="75000"/>
                  </a:schemeClr>
                </a:solidFill>
              </a:rPr>
              <a:t>Engage and empower staff - promote good relationships between staff</a:t>
            </a:r>
          </a:p>
          <a:p>
            <a:pPr marL="0" indent="0">
              <a:buNone/>
            </a:pPr>
            <a:endParaRPr lang="en-GB" dirty="0">
              <a:solidFill>
                <a:schemeClr val="tx2">
                  <a:lumMod val="75000"/>
                </a:schemeClr>
              </a:solidFill>
            </a:endParaRPr>
          </a:p>
          <a:p>
            <a:pPr lvl="2">
              <a:buFont typeface="Wingdings" panose="05000000000000000000" pitchFamily="2" charset="2"/>
              <a:buChar char="Ø"/>
            </a:pPr>
            <a:r>
              <a:rPr lang="en-GB" dirty="0">
                <a:solidFill>
                  <a:schemeClr val="tx2">
                    <a:lumMod val="75000"/>
                  </a:schemeClr>
                </a:solidFill>
              </a:rPr>
              <a:t>Design activities  (social events, exercise classes, creative groups)</a:t>
            </a:r>
            <a:r>
              <a:rPr lang="en-GB" b="1" i="1" dirty="0">
                <a:solidFill>
                  <a:schemeClr val="tx2">
                    <a:lumMod val="75000"/>
                  </a:schemeClr>
                </a:solidFill>
              </a:rPr>
              <a:t> </a:t>
            </a:r>
            <a:endParaRPr lang="en-GB" dirty="0">
              <a:solidFill>
                <a:schemeClr val="tx2">
                  <a:lumMod val="75000"/>
                </a:schemeClr>
              </a:solidFill>
            </a:endParaRPr>
          </a:p>
          <a:p>
            <a:pPr lvl="2">
              <a:buFont typeface="Wingdings" panose="05000000000000000000" pitchFamily="2" charset="2"/>
              <a:buChar char="Ø"/>
            </a:pPr>
            <a:r>
              <a:rPr lang="en-GB" dirty="0">
                <a:solidFill>
                  <a:schemeClr val="tx2">
                    <a:lumMod val="75000"/>
                  </a:schemeClr>
                </a:solidFill>
              </a:rPr>
              <a:t>Set up staff social groups</a:t>
            </a:r>
          </a:p>
          <a:p>
            <a:pPr lvl="2">
              <a:buFont typeface="Wingdings" panose="05000000000000000000" pitchFamily="2" charset="2"/>
              <a:buChar char="Ø"/>
            </a:pPr>
            <a:r>
              <a:rPr lang="en-GB" dirty="0">
                <a:solidFill>
                  <a:schemeClr val="tx2">
                    <a:lumMod val="75000"/>
                  </a:schemeClr>
                </a:solidFill>
              </a:rPr>
              <a:t>Involving staff in dialogue and decision-making</a:t>
            </a:r>
          </a:p>
          <a:p>
            <a:pPr lvl="2">
              <a:buFont typeface="Wingdings" panose="05000000000000000000" pitchFamily="2" charset="2"/>
              <a:buChar char="Ø"/>
            </a:pPr>
            <a:r>
              <a:rPr lang="en-GB" dirty="0">
                <a:solidFill>
                  <a:schemeClr val="tx2">
                    <a:lumMod val="75000"/>
                  </a:schemeClr>
                </a:solidFill>
              </a:rPr>
              <a:t>Improve their knowledge &amp; skills </a:t>
            </a:r>
          </a:p>
          <a:p>
            <a:pPr lvl="3">
              <a:buFont typeface="Arial" panose="020B0604020202020204" pitchFamily="34" charset="0"/>
              <a:buChar char="•"/>
            </a:pPr>
            <a:r>
              <a:rPr lang="en-GB" dirty="0">
                <a:solidFill>
                  <a:schemeClr val="tx2">
                    <a:lumMod val="75000"/>
                  </a:schemeClr>
                </a:solidFill>
              </a:rPr>
              <a:t>Social prescribing course</a:t>
            </a:r>
          </a:p>
          <a:p>
            <a:pPr lvl="3">
              <a:buFont typeface="Arial" panose="020B0604020202020204" pitchFamily="34" charset="0"/>
              <a:buChar char="•"/>
            </a:pPr>
            <a:r>
              <a:rPr lang="en-GB" dirty="0">
                <a:solidFill>
                  <a:schemeClr val="tx2">
                    <a:lumMod val="75000"/>
                  </a:schemeClr>
                </a:solidFill>
              </a:rPr>
              <a:t>Mental health wellbeing course</a:t>
            </a:r>
          </a:p>
        </p:txBody>
      </p:sp>
    </p:spTree>
    <p:extLst>
      <p:ext uri="{BB962C8B-B14F-4D97-AF65-F5344CB8AC3E}">
        <p14:creationId xmlns:p14="http://schemas.microsoft.com/office/powerpoint/2010/main" val="371653309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308514" y="942111"/>
            <a:ext cx="2442412" cy="4969113"/>
          </a:xfrm>
        </p:spPr>
        <p:txBody>
          <a:bodyPr anchor="ctr">
            <a:normAutofit/>
          </a:bodyPr>
          <a:lstStyle/>
          <a:p>
            <a:r>
              <a:rPr lang="en-GB" dirty="0">
                <a:solidFill>
                  <a:schemeClr val="tx2">
                    <a:lumMod val="75000"/>
                  </a:schemeClr>
                </a:solidFill>
              </a:rPr>
              <a:t>Practical Ideas to Support Staff Wellbeing</a:t>
            </a:r>
          </a:p>
        </p:txBody>
      </p:sp>
      <p:sp>
        <p:nvSpPr>
          <p:cNvPr id="3" name="Content Placeholder 2"/>
          <p:cNvSpPr>
            <a:spLocks noGrp="1"/>
          </p:cNvSpPr>
          <p:nvPr>
            <p:ph idx="1"/>
          </p:nvPr>
        </p:nvSpPr>
        <p:spPr>
          <a:xfrm>
            <a:off x="5310796" y="942108"/>
            <a:ext cx="4841662" cy="4969114"/>
          </a:xfrm>
        </p:spPr>
        <p:txBody>
          <a:bodyPr anchor="ctr">
            <a:normAutofit/>
          </a:bodyPr>
          <a:lstStyle/>
          <a:p>
            <a:pPr marL="514350" indent="-514350">
              <a:buFont typeface="+mj-lt"/>
              <a:buAutoNum type="arabicPeriod" startAt="5"/>
            </a:pPr>
            <a:r>
              <a:rPr lang="en-GB" b="1" dirty="0">
                <a:solidFill>
                  <a:schemeClr val="tx2">
                    <a:lumMod val="75000"/>
                  </a:schemeClr>
                </a:solidFill>
              </a:rPr>
              <a:t>Implement and Practice Communication Strategies</a:t>
            </a:r>
          </a:p>
          <a:p>
            <a:pPr marL="514350" indent="-514350">
              <a:buFont typeface="+mj-lt"/>
              <a:buAutoNum type="arabicPeriod" startAt="5"/>
            </a:pPr>
            <a:endParaRPr lang="en-GB" dirty="0">
              <a:solidFill>
                <a:schemeClr val="tx2">
                  <a:lumMod val="75000"/>
                </a:schemeClr>
              </a:solidFill>
            </a:endParaRPr>
          </a:p>
          <a:p>
            <a:pPr lvl="2">
              <a:buFont typeface="Wingdings" panose="05000000000000000000" pitchFamily="2" charset="2"/>
              <a:buChar char="Ø"/>
            </a:pPr>
            <a:r>
              <a:rPr lang="en-GB" dirty="0">
                <a:solidFill>
                  <a:schemeClr val="tx2">
                    <a:lumMod val="75000"/>
                  </a:schemeClr>
                </a:solidFill>
              </a:rPr>
              <a:t>Create a culture of openness - be mindful of the language we use</a:t>
            </a:r>
          </a:p>
          <a:p>
            <a:pPr lvl="2">
              <a:buFont typeface="Wingdings" panose="05000000000000000000" pitchFamily="2" charset="2"/>
              <a:buChar char="Ø"/>
            </a:pPr>
            <a:r>
              <a:rPr lang="en-GB" dirty="0">
                <a:solidFill>
                  <a:schemeClr val="tx2">
                    <a:lumMod val="75000"/>
                  </a:schemeClr>
                </a:solidFill>
              </a:rPr>
              <a:t>Kindness </a:t>
            </a:r>
          </a:p>
          <a:p>
            <a:pPr lvl="2">
              <a:buFont typeface="Wingdings" panose="05000000000000000000" pitchFamily="2" charset="2"/>
              <a:buChar char="Ø"/>
            </a:pPr>
            <a:r>
              <a:rPr lang="en-GB" dirty="0">
                <a:solidFill>
                  <a:schemeClr val="tx2">
                    <a:lumMod val="75000"/>
                  </a:schemeClr>
                </a:solidFill>
              </a:rPr>
              <a:t>Tolerance </a:t>
            </a:r>
          </a:p>
          <a:p>
            <a:pPr lvl="2">
              <a:buFont typeface="Wingdings" panose="05000000000000000000" pitchFamily="2" charset="2"/>
              <a:buChar char="Ø"/>
            </a:pPr>
            <a:r>
              <a:rPr lang="en-GB" dirty="0">
                <a:solidFill>
                  <a:schemeClr val="tx2">
                    <a:lumMod val="75000"/>
                  </a:schemeClr>
                </a:solidFill>
              </a:rPr>
              <a:t>Respect </a:t>
            </a:r>
          </a:p>
          <a:p>
            <a:pPr lvl="2">
              <a:buFont typeface="Wingdings" panose="05000000000000000000" pitchFamily="2" charset="2"/>
              <a:buChar char="Ø"/>
            </a:pPr>
            <a:r>
              <a:rPr lang="en-GB" dirty="0">
                <a:solidFill>
                  <a:schemeClr val="tx2">
                    <a:lumMod val="75000"/>
                  </a:schemeClr>
                </a:solidFill>
              </a:rPr>
              <a:t>Harmony</a:t>
            </a:r>
          </a:p>
          <a:p>
            <a:pPr lvl="2">
              <a:buFont typeface="Wingdings" panose="05000000000000000000" pitchFamily="2" charset="2"/>
              <a:buChar char="Ø"/>
            </a:pPr>
            <a:r>
              <a:rPr lang="en-GB" dirty="0">
                <a:solidFill>
                  <a:schemeClr val="tx2">
                    <a:lumMod val="75000"/>
                  </a:schemeClr>
                </a:solidFill>
              </a:rPr>
              <a:t>Develop constructive criticism</a:t>
            </a:r>
          </a:p>
          <a:p>
            <a:pPr lvl="2">
              <a:buFont typeface="Wingdings" panose="05000000000000000000" pitchFamily="2" charset="2"/>
              <a:buChar char="Ø"/>
            </a:pPr>
            <a:r>
              <a:rPr lang="en-GB" dirty="0">
                <a:solidFill>
                  <a:schemeClr val="tx2">
                    <a:lumMod val="75000"/>
                  </a:schemeClr>
                </a:solidFill>
              </a:rPr>
              <a:t>Encourage individuals to communicate their needs and concerns</a:t>
            </a:r>
          </a:p>
        </p:txBody>
      </p:sp>
    </p:spTree>
    <p:extLst>
      <p:ext uri="{BB962C8B-B14F-4D97-AF65-F5344CB8AC3E}">
        <p14:creationId xmlns:p14="http://schemas.microsoft.com/office/powerpoint/2010/main" val="244128206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6" name="Title 1"/>
          <p:cNvSpPr>
            <a:spLocks noGrp="1"/>
          </p:cNvSpPr>
          <p:nvPr>
            <p:ph type="title"/>
          </p:nvPr>
        </p:nvSpPr>
        <p:spPr>
          <a:xfrm>
            <a:off x="2308514" y="942111"/>
            <a:ext cx="2442412" cy="4969113"/>
          </a:xfrm>
        </p:spPr>
        <p:txBody>
          <a:bodyPr anchor="ctr">
            <a:normAutofit/>
          </a:bodyPr>
          <a:lstStyle/>
          <a:p>
            <a:r>
              <a:rPr lang="en-GB">
                <a:solidFill>
                  <a:schemeClr val="tx2">
                    <a:lumMod val="75000"/>
                  </a:schemeClr>
                </a:solidFill>
              </a:rPr>
              <a:t>Practical Ideas to Support Staff Wellbeing</a:t>
            </a:r>
          </a:p>
        </p:txBody>
      </p:sp>
      <p:sp>
        <p:nvSpPr>
          <p:cNvPr id="3" name="Content Placeholder 2"/>
          <p:cNvSpPr>
            <a:spLocks noGrp="1"/>
          </p:cNvSpPr>
          <p:nvPr>
            <p:ph idx="1"/>
          </p:nvPr>
        </p:nvSpPr>
        <p:spPr>
          <a:xfrm>
            <a:off x="5310796" y="942108"/>
            <a:ext cx="4841662" cy="4969114"/>
          </a:xfrm>
        </p:spPr>
        <p:txBody>
          <a:bodyPr anchor="ctr">
            <a:normAutofit/>
          </a:bodyPr>
          <a:lstStyle/>
          <a:p>
            <a:pPr marL="514350" indent="-514350">
              <a:buFont typeface="+mj-lt"/>
              <a:buAutoNum type="arabicPeriod" startAt="6"/>
            </a:pPr>
            <a:r>
              <a:rPr lang="en-GB" b="1" dirty="0">
                <a:solidFill>
                  <a:schemeClr val="tx2">
                    <a:lumMod val="75000"/>
                  </a:schemeClr>
                </a:solidFill>
              </a:rPr>
              <a:t>Signpost Staff to Supportive Services/Resources</a:t>
            </a:r>
          </a:p>
          <a:p>
            <a:pPr marL="0" indent="0">
              <a:buNone/>
            </a:pPr>
            <a:endParaRPr lang="en-GB" dirty="0">
              <a:solidFill>
                <a:schemeClr val="tx2">
                  <a:lumMod val="75000"/>
                </a:schemeClr>
              </a:solidFill>
            </a:endParaRPr>
          </a:p>
          <a:p>
            <a:pPr lvl="2">
              <a:buFont typeface="Wingdings" panose="05000000000000000000" pitchFamily="2" charset="2"/>
              <a:buChar char="Ø"/>
            </a:pPr>
            <a:r>
              <a:rPr lang="en-GB" dirty="0">
                <a:solidFill>
                  <a:schemeClr val="tx2">
                    <a:lumMod val="75000"/>
                  </a:schemeClr>
                </a:solidFill>
              </a:rPr>
              <a:t>The Free "</a:t>
            </a:r>
            <a:r>
              <a:rPr lang="en-GB" dirty="0">
                <a:solidFill>
                  <a:schemeClr val="tx2">
                    <a:lumMod val="75000"/>
                  </a:schemeClr>
                </a:solidFill>
                <a:hlinkClick r:id="rId2"/>
              </a:rPr>
              <a:t>Headspace</a:t>
            </a:r>
            <a:r>
              <a:rPr lang="en-GB" dirty="0">
                <a:solidFill>
                  <a:schemeClr val="tx2">
                    <a:lumMod val="75000"/>
                  </a:schemeClr>
                </a:solidFill>
              </a:rPr>
              <a:t> Plus for NHS Staff"</a:t>
            </a:r>
          </a:p>
          <a:p>
            <a:pPr lvl="2">
              <a:buFont typeface="Wingdings" panose="05000000000000000000" pitchFamily="2" charset="2"/>
              <a:buChar char="Ø"/>
            </a:pPr>
            <a:r>
              <a:rPr lang="en-GB" u="sng" dirty="0">
                <a:solidFill>
                  <a:schemeClr val="tx2">
                    <a:lumMod val="75000"/>
                  </a:schemeClr>
                </a:solidFill>
                <a:hlinkClick r:id="rId3"/>
              </a:rPr>
              <a:t>Health and Wellbeing Programmes</a:t>
            </a:r>
            <a:r>
              <a:rPr lang="en-GB" dirty="0">
                <a:solidFill>
                  <a:schemeClr val="tx2">
                    <a:lumMod val="75000"/>
                  </a:schemeClr>
                </a:solidFill>
              </a:rPr>
              <a:t> </a:t>
            </a:r>
          </a:p>
          <a:p>
            <a:pPr lvl="2">
              <a:buFont typeface="Wingdings" panose="05000000000000000000" pitchFamily="2" charset="2"/>
              <a:buChar char="Ø"/>
            </a:pPr>
            <a:r>
              <a:rPr lang="en-GB" dirty="0">
                <a:solidFill>
                  <a:schemeClr val="tx2">
                    <a:lumMod val="75000"/>
                  </a:schemeClr>
                </a:solidFill>
              </a:rPr>
              <a:t>NHS England </a:t>
            </a:r>
            <a:r>
              <a:rPr lang="en-GB" u="sng" dirty="0">
                <a:solidFill>
                  <a:schemeClr val="tx2">
                    <a:lumMod val="75000"/>
                  </a:schemeClr>
                </a:solidFill>
                <a:hlinkClick r:id="rId4"/>
              </a:rPr>
              <a:t>Better Health</a:t>
            </a:r>
            <a:r>
              <a:rPr lang="en-GB" dirty="0">
                <a:solidFill>
                  <a:schemeClr val="tx2">
                    <a:lumMod val="75000"/>
                  </a:schemeClr>
                </a:solidFill>
              </a:rPr>
              <a:t> campaign</a:t>
            </a:r>
          </a:p>
          <a:p>
            <a:pPr lvl="2">
              <a:buFont typeface="Wingdings" panose="05000000000000000000" pitchFamily="2" charset="2"/>
              <a:buChar char="Ø"/>
            </a:pPr>
            <a:r>
              <a:rPr lang="en-GB" dirty="0">
                <a:solidFill>
                  <a:schemeClr val="tx2">
                    <a:lumMod val="75000"/>
                  </a:schemeClr>
                </a:solidFill>
              </a:rPr>
              <a:t>"Health Assured" Employee assistance programme</a:t>
            </a:r>
          </a:p>
          <a:p>
            <a:pPr lvl="2">
              <a:buFont typeface="Wingdings" panose="05000000000000000000" pitchFamily="2" charset="2"/>
              <a:buChar char="Ø"/>
            </a:pPr>
            <a:r>
              <a:rPr lang="en-GB" u="sng" dirty="0">
                <a:solidFill>
                  <a:schemeClr val="tx2">
                    <a:lumMod val="75000"/>
                  </a:schemeClr>
                </a:solidFill>
                <a:hlinkClick r:id="rId5"/>
              </a:rPr>
              <a:t>My Healthy Advantage app </a:t>
            </a:r>
            <a:endParaRPr lang="en-GB" dirty="0">
              <a:solidFill>
                <a:schemeClr val="tx2">
                  <a:lumMod val="75000"/>
                </a:schemeClr>
              </a:solidFill>
            </a:endParaRPr>
          </a:p>
          <a:p>
            <a:pPr lvl="2">
              <a:buFont typeface="Wingdings" panose="05000000000000000000" pitchFamily="2" charset="2"/>
              <a:buChar char="Ø"/>
            </a:pPr>
            <a:r>
              <a:rPr lang="en-GB" dirty="0">
                <a:solidFill>
                  <a:schemeClr val="tx2">
                    <a:lumMod val="75000"/>
                  </a:schemeClr>
                </a:solidFill>
              </a:rPr>
              <a:t>Health and Wellbeing Champion</a:t>
            </a:r>
          </a:p>
          <a:p>
            <a:pPr marL="914400" lvl="2" indent="0">
              <a:buNone/>
            </a:pPr>
            <a:r>
              <a:rPr lang="en-GB">
                <a:solidFill>
                  <a:schemeClr val="tx2">
                    <a:lumMod val="75000"/>
                  </a:schemeClr>
                </a:solidFill>
              </a:rPr>
              <a:t>    </a:t>
            </a:r>
            <a:r>
              <a:rPr lang="en-GB" u="sng">
                <a:solidFill>
                  <a:schemeClr val="tx2">
                    <a:lumMod val="75000"/>
                  </a:schemeClr>
                </a:solidFill>
                <a:hlinkClick r:id="rId6"/>
              </a:rPr>
              <a:t>https://portal.e-lfh.org.uk/</a:t>
            </a:r>
            <a:endParaRPr lang="en-GB" u="sng">
              <a:solidFill>
                <a:schemeClr val="tx2">
                  <a:lumMod val="75000"/>
                </a:schemeClr>
              </a:solidFill>
            </a:endParaRPr>
          </a:p>
          <a:p>
            <a:pPr marL="914400" lvl="2" indent="0">
              <a:buNone/>
            </a:pPr>
            <a:endParaRPr lang="en-GB" u="sng" dirty="0">
              <a:solidFill>
                <a:schemeClr val="tx2">
                  <a:lumMod val="75000"/>
                </a:schemeClr>
              </a:solidFill>
            </a:endParaRPr>
          </a:p>
        </p:txBody>
      </p:sp>
    </p:spTree>
    <p:extLst>
      <p:ext uri="{BB962C8B-B14F-4D97-AF65-F5344CB8AC3E}">
        <p14:creationId xmlns:p14="http://schemas.microsoft.com/office/powerpoint/2010/main" val="314887272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6" name="Title 1"/>
          <p:cNvSpPr>
            <a:spLocks noGrp="1"/>
          </p:cNvSpPr>
          <p:nvPr>
            <p:ph type="title"/>
          </p:nvPr>
        </p:nvSpPr>
        <p:spPr>
          <a:xfrm>
            <a:off x="2308514" y="942111"/>
            <a:ext cx="2442412" cy="4969113"/>
          </a:xfrm>
        </p:spPr>
        <p:txBody>
          <a:bodyPr anchor="ctr">
            <a:normAutofit/>
          </a:bodyPr>
          <a:lstStyle/>
          <a:p>
            <a:r>
              <a:rPr lang="en-GB">
                <a:solidFill>
                  <a:schemeClr val="tx2">
                    <a:lumMod val="75000"/>
                  </a:schemeClr>
                </a:solidFill>
              </a:rPr>
              <a:t>Practical Ideas to Support Staff Wellbeing</a:t>
            </a:r>
          </a:p>
        </p:txBody>
      </p:sp>
      <p:sp>
        <p:nvSpPr>
          <p:cNvPr id="3" name="Content Placeholder 2"/>
          <p:cNvSpPr>
            <a:spLocks noGrp="1"/>
          </p:cNvSpPr>
          <p:nvPr>
            <p:ph idx="1"/>
          </p:nvPr>
        </p:nvSpPr>
        <p:spPr>
          <a:xfrm>
            <a:off x="5310796" y="942108"/>
            <a:ext cx="4841662" cy="4969114"/>
          </a:xfrm>
        </p:spPr>
        <p:txBody>
          <a:bodyPr anchor="ctr">
            <a:normAutofit/>
          </a:bodyPr>
          <a:lstStyle/>
          <a:p>
            <a:pPr marL="514350" indent="-514350">
              <a:buFont typeface="+mj-lt"/>
              <a:buAutoNum type="arabicPeriod" startAt="7"/>
            </a:pPr>
            <a:r>
              <a:rPr lang="en-GB" b="1" dirty="0">
                <a:solidFill>
                  <a:schemeClr val="tx2">
                    <a:lumMod val="75000"/>
                  </a:schemeClr>
                </a:solidFill>
              </a:rPr>
              <a:t>Create a supportive environment</a:t>
            </a:r>
            <a:r>
              <a:rPr lang="en-GB" dirty="0">
                <a:solidFill>
                  <a:schemeClr val="tx2">
                    <a:lumMod val="75000"/>
                  </a:schemeClr>
                </a:solidFill>
              </a:rPr>
              <a:t> </a:t>
            </a:r>
          </a:p>
          <a:p>
            <a:pPr marL="0" indent="0">
              <a:buNone/>
            </a:pPr>
            <a:endParaRPr lang="en-GB" dirty="0">
              <a:solidFill>
                <a:schemeClr val="tx2">
                  <a:lumMod val="75000"/>
                </a:schemeClr>
              </a:solidFill>
            </a:endParaRPr>
          </a:p>
          <a:p>
            <a:pPr lvl="2">
              <a:buFont typeface="Wingdings" panose="05000000000000000000" pitchFamily="2" charset="2"/>
              <a:buChar char="Ø"/>
            </a:pPr>
            <a:r>
              <a:rPr lang="en-GB" dirty="0">
                <a:solidFill>
                  <a:schemeClr val="tx2">
                    <a:lumMod val="75000"/>
                  </a:schemeClr>
                </a:solidFill>
              </a:rPr>
              <a:t>Line manager/supervisor/mentor </a:t>
            </a:r>
          </a:p>
          <a:p>
            <a:pPr lvl="3">
              <a:buFont typeface="Arial" panose="020B0604020202020204" pitchFamily="34" charset="0"/>
              <a:buChar char="•"/>
            </a:pPr>
            <a:r>
              <a:rPr lang="en-GB" dirty="0">
                <a:solidFill>
                  <a:schemeClr val="tx2">
                    <a:lumMod val="75000"/>
                  </a:schemeClr>
                </a:solidFill>
              </a:rPr>
              <a:t>Work-life balance</a:t>
            </a:r>
          </a:p>
          <a:p>
            <a:pPr lvl="3">
              <a:buFont typeface="Arial" panose="020B0604020202020204" pitchFamily="34" charset="0"/>
              <a:buChar char="•"/>
            </a:pPr>
            <a:r>
              <a:rPr lang="en-GB" dirty="0">
                <a:solidFill>
                  <a:schemeClr val="tx2">
                    <a:lumMod val="75000"/>
                  </a:schemeClr>
                </a:solidFill>
              </a:rPr>
              <a:t>Flexibility</a:t>
            </a:r>
          </a:p>
          <a:p>
            <a:pPr lvl="3">
              <a:buFont typeface="Arial" panose="020B0604020202020204" pitchFamily="34" charset="0"/>
              <a:buChar char="•"/>
            </a:pPr>
            <a:r>
              <a:rPr lang="en-GB" dirty="0">
                <a:solidFill>
                  <a:schemeClr val="tx2">
                    <a:lumMod val="75000"/>
                  </a:schemeClr>
                </a:solidFill>
              </a:rPr>
              <a:t>Workload</a:t>
            </a:r>
          </a:p>
          <a:p>
            <a:pPr lvl="3">
              <a:buFont typeface="Arial" panose="020B0604020202020204" pitchFamily="34" charset="0"/>
              <a:buChar char="•"/>
            </a:pPr>
            <a:r>
              <a:rPr lang="en-GB" dirty="0">
                <a:solidFill>
                  <a:schemeClr val="tx2">
                    <a:lumMod val="75000"/>
                  </a:schemeClr>
                </a:solidFill>
              </a:rPr>
              <a:t>Accountability</a:t>
            </a:r>
          </a:p>
          <a:p>
            <a:pPr lvl="3">
              <a:buFont typeface="Arial" panose="020B0604020202020204" pitchFamily="34" charset="0"/>
              <a:buChar char="•"/>
            </a:pPr>
            <a:r>
              <a:rPr lang="en-GB" dirty="0">
                <a:solidFill>
                  <a:schemeClr val="tx2">
                    <a:lumMod val="75000"/>
                  </a:schemeClr>
                </a:solidFill>
              </a:rPr>
              <a:t>Being Resilient</a:t>
            </a:r>
          </a:p>
          <a:p>
            <a:pPr lvl="2">
              <a:buFont typeface="Wingdings" panose="05000000000000000000" pitchFamily="2" charset="2"/>
              <a:buChar char="Ø"/>
            </a:pPr>
            <a:r>
              <a:rPr lang="en-GB" dirty="0">
                <a:solidFill>
                  <a:schemeClr val="tx2">
                    <a:lumMod val="75000"/>
                  </a:schemeClr>
                </a:solidFill>
              </a:rPr>
              <a:t>Protected breaks ‘coffee breaks’</a:t>
            </a:r>
          </a:p>
          <a:p>
            <a:pPr lvl="2">
              <a:buFont typeface="Wingdings" panose="05000000000000000000" pitchFamily="2" charset="2"/>
              <a:buChar char="Ø"/>
            </a:pPr>
            <a:r>
              <a:rPr lang="en-GB" dirty="0">
                <a:solidFill>
                  <a:schemeClr val="tx2">
                    <a:lumMod val="75000"/>
                  </a:schemeClr>
                </a:solidFill>
              </a:rPr>
              <a:t>‘Safe Space’ (dedicated physical space within practice where staff can take time out)</a:t>
            </a:r>
          </a:p>
          <a:p>
            <a:endParaRPr lang="en-GB" dirty="0">
              <a:solidFill>
                <a:schemeClr val="tx2">
                  <a:lumMod val="75000"/>
                </a:schemeClr>
              </a:solidFill>
            </a:endParaRPr>
          </a:p>
        </p:txBody>
      </p:sp>
    </p:spTree>
    <p:extLst>
      <p:ext uri="{BB962C8B-B14F-4D97-AF65-F5344CB8AC3E}">
        <p14:creationId xmlns:p14="http://schemas.microsoft.com/office/powerpoint/2010/main" val="399876984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7" name="Title 1"/>
          <p:cNvSpPr>
            <a:spLocks noGrp="1"/>
          </p:cNvSpPr>
          <p:nvPr>
            <p:ph type="title"/>
          </p:nvPr>
        </p:nvSpPr>
        <p:spPr>
          <a:xfrm>
            <a:off x="2308514" y="942111"/>
            <a:ext cx="2442412" cy="4969113"/>
          </a:xfrm>
        </p:spPr>
        <p:txBody>
          <a:bodyPr anchor="ctr">
            <a:normAutofit/>
          </a:bodyPr>
          <a:lstStyle/>
          <a:p>
            <a:r>
              <a:rPr lang="en-GB">
                <a:solidFill>
                  <a:schemeClr val="tx2">
                    <a:lumMod val="75000"/>
                  </a:schemeClr>
                </a:solidFill>
              </a:rPr>
              <a:t>Practical Ideas to Support Staff Wellbeing</a:t>
            </a:r>
          </a:p>
        </p:txBody>
      </p:sp>
      <p:sp>
        <p:nvSpPr>
          <p:cNvPr id="3" name="Content Placeholder 2"/>
          <p:cNvSpPr>
            <a:spLocks noGrp="1"/>
          </p:cNvSpPr>
          <p:nvPr>
            <p:ph idx="1"/>
          </p:nvPr>
        </p:nvSpPr>
        <p:spPr>
          <a:xfrm>
            <a:off x="5310796" y="942108"/>
            <a:ext cx="4841662" cy="4969114"/>
          </a:xfrm>
        </p:spPr>
        <p:txBody>
          <a:bodyPr anchor="ctr">
            <a:normAutofit/>
          </a:bodyPr>
          <a:lstStyle/>
          <a:p>
            <a:pPr marL="514350" indent="-514350">
              <a:buFont typeface="+mj-lt"/>
              <a:buAutoNum type="arabicPeriod" startAt="8"/>
            </a:pPr>
            <a:r>
              <a:rPr lang="en-GB" b="1">
                <a:solidFill>
                  <a:schemeClr val="tx2">
                    <a:lumMod val="75000"/>
                  </a:schemeClr>
                </a:solidFill>
              </a:rPr>
              <a:t>Have Clear Policies and Procedures/HR process</a:t>
            </a:r>
          </a:p>
          <a:p>
            <a:pPr marL="0" indent="0">
              <a:buNone/>
            </a:pPr>
            <a:r>
              <a:rPr lang="en-GB" b="1">
                <a:solidFill>
                  <a:schemeClr val="tx2">
                    <a:lumMod val="75000"/>
                  </a:schemeClr>
                </a:solidFill>
              </a:rPr>
              <a:t> </a:t>
            </a:r>
          </a:p>
          <a:p>
            <a:pPr lvl="2">
              <a:buFont typeface="Wingdings" panose="05000000000000000000" pitchFamily="2" charset="2"/>
              <a:buChar char="Ø"/>
            </a:pPr>
            <a:r>
              <a:rPr lang="en-GB">
                <a:solidFill>
                  <a:schemeClr val="tx2">
                    <a:lumMod val="75000"/>
                  </a:schemeClr>
                </a:solidFill>
              </a:rPr>
              <a:t>Staff wellbeing policy (living document, addressing the needs of the staff)</a:t>
            </a:r>
          </a:p>
          <a:p>
            <a:pPr lvl="2">
              <a:buFont typeface="Wingdings" panose="05000000000000000000" pitchFamily="2" charset="2"/>
              <a:buChar char="Ø"/>
            </a:pPr>
            <a:r>
              <a:rPr lang="en-GB">
                <a:solidFill>
                  <a:schemeClr val="tx2">
                    <a:lumMod val="75000"/>
                  </a:schemeClr>
                </a:solidFill>
              </a:rPr>
              <a:t>Health &amp; Safety policy</a:t>
            </a:r>
          </a:p>
          <a:p>
            <a:pPr lvl="2">
              <a:buFont typeface="Wingdings" panose="05000000000000000000" pitchFamily="2" charset="2"/>
              <a:buChar char="Ø"/>
            </a:pPr>
            <a:r>
              <a:rPr lang="en-GB">
                <a:solidFill>
                  <a:schemeClr val="tx2">
                    <a:lumMod val="75000"/>
                  </a:schemeClr>
                </a:solidFill>
              </a:rPr>
              <a:t>Anti-bullying &amp; Harassment policy</a:t>
            </a:r>
          </a:p>
          <a:p>
            <a:pPr lvl="2">
              <a:buFont typeface="Wingdings" panose="05000000000000000000" pitchFamily="2" charset="2"/>
              <a:buChar char="Ø"/>
            </a:pPr>
            <a:r>
              <a:rPr lang="en-GB">
                <a:solidFill>
                  <a:schemeClr val="tx2">
                    <a:lumMod val="75000"/>
                  </a:schemeClr>
                </a:solidFill>
              </a:rPr>
              <a:t>Equality &amp; Opportunity policy</a:t>
            </a:r>
          </a:p>
          <a:p>
            <a:pPr lvl="2">
              <a:buFont typeface="Wingdings" panose="05000000000000000000" pitchFamily="2" charset="2"/>
              <a:buChar char="Ø"/>
            </a:pPr>
            <a:r>
              <a:rPr lang="en-GB">
                <a:solidFill>
                  <a:schemeClr val="tx2">
                    <a:lumMod val="75000"/>
                  </a:schemeClr>
                </a:solidFill>
              </a:rPr>
              <a:t>Recruitment &amp; Induction</a:t>
            </a:r>
          </a:p>
          <a:p>
            <a:pPr lvl="2">
              <a:buFont typeface="Wingdings" panose="05000000000000000000" pitchFamily="2" charset="2"/>
              <a:buChar char="Ø"/>
            </a:pPr>
            <a:r>
              <a:rPr lang="en-GB">
                <a:solidFill>
                  <a:schemeClr val="tx2">
                    <a:lumMod val="75000"/>
                  </a:schemeClr>
                </a:solidFill>
              </a:rPr>
              <a:t>Influence health behaviour eg smoking policy</a:t>
            </a:r>
          </a:p>
        </p:txBody>
      </p:sp>
    </p:spTree>
    <p:extLst>
      <p:ext uri="{BB962C8B-B14F-4D97-AF65-F5344CB8AC3E}">
        <p14:creationId xmlns:p14="http://schemas.microsoft.com/office/powerpoint/2010/main" val="87149380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7" name="Title 1"/>
          <p:cNvSpPr>
            <a:spLocks noGrp="1"/>
          </p:cNvSpPr>
          <p:nvPr>
            <p:ph type="title"/>
          </p:nvPr>
        </p:nvSpPr>
        <p:spPr>
          <a:xfrm>
            <a:off x="2308514" y="942111"/>
            <a:ext cx="2442412" cy="4969113"/>
          </a:xfrm>
        </p:spPr>
        <p:txBody>
          <a:bodyPr anchor="ctr">
            <a:normAutofit/>
          </a:bodyPr>
          <a:lstStyle/>
          <a:p>
            <a:r>
              <a:rPr lang="en-GB" dirty="0">
                <a:solidFill>
                  <a:schemeClr val="tx2">
                    <a:lumMod val="75000"/>
                  </a:schemeClr>
                </a:solidFill>
              </a:rPr>
              <a:t>Practical Ideas to Support Staff Wellbeing</a:t>
            </a:r>
          </a:p>
        </p:txBody>
      </p:sp>
      <p:sp>
        <p:nvSpPr>
          <p:cNvPr id="3" name="Content Placeholder 2"/>
          <p:cNvSpPr>
            <a:spLocks noGrp="1"/>
          </p:cNvSpPr>
          <p:nvPr>
            <p:ph idx="1"/>
          </p:nvPr>
        </p:nvSpPr>
        <p:spPr>
          <a:xfrm>
            <a:off x="5310796" y="942108"/>
            <a:ext cx="4841662" cy="4969114"/>
          </a:xfrm>
        </p:spPr>
        <p:txBody>
          <a:bodyPr anchor="ctr">
            <a:normAutofit/>
          </a:bodyPr>
          <a:lstStyle/>
          <a:p>
            <a:pPr marL="514350" indent="-514350">
              <a:buFont typeface="+mj-lt"/>
              <a:buAutoNum type="arabicPeriod" startAt="9"/>
            </a:pPr>
            <a:r>
              <a:rPr lang="en-GB" b="1">
                <a:solidFill>
                  <a:schemeClr val="tx2">
                    <a:lumMod val="75000"/>
                  </a:schemeClr>
                </a:solidFill>
              </a:rPr>
              <a:t>Celebrate Success and Share Good News Stories</a:t>
            </a:r>
            <a:r>
              <a:rPr lang="en-GB">
                <a:solidFill>
                  <a:schemeClr val="tx2">
                    <a:lumMod val="75000"/>
                  </a:schemeClr>
                </a:solidFill>
              </a:rPr>
              <a:t> - however small it seems</a:t>
            </a:r>
          </a:p>
          <a:p>
            <a:pPr lvl="2">
              <a:buFont typeface="Wingdings" panose="05000000000000000000" pitchFamily="2" charset="2"/>
              <a:buChar char="Ø"/>
            </a:pPr>
            <a:r>
              <a:rPr lang="en-GB">
                <a:solidFill>
                  <a:schemeClr val="tx2">
                    <a:lumMod val="75000"/>
                  </a:schemeClr>
                </a:solidFill>
              </a:rPr>
              <a:t>Reward &amp; recognition</a:t>
            </a:r>
          </a:p>
          <a:p>
            <a:pPr marL="914400" lvl="2" indent="0">
              <a:buNone/>
            </a:pPr>
            <a:endParaRPr lang="en-GB">
              <a:solidFill>
                <a:schemeClr val="tx2">
                  <a:lumMod val="75000"/>
                </a:schemeClr>
              </a:solidFill>
            </a:endParaRPr>
          </a:p>
          <a:p>
            <a:pPr marL="514350" indent="-514350">
              <a:buFont typeface="+mj-lt"/>
              <a:buAutoNum type="arabicPeriod" startAt="10"/>
            </a:pPr>
            <a:r>
              <a:rPr lang="en-GB" b="1">
                <a:solidFill>
                  <a:schemeClr val="tx2">
                    <a:lumMod val="75000"/>
                  </a:schemeClr>
                </a:solidFill>
              </a:rPr>
              <a:t>Staff feedback  </a:t>
            </a:r>
            <a:r>
              <a:rPr lang="en-GB">
                <a:solidFill>
                  <a:schemeClr val="tx2">
                    <a:lumMod val="75000"/>
                  </a:schemeClr>
                </a:solidFill>
              </a:rPr>
              <a:t>- staff are the most valuable resource</a:t>
            </a:r>
          </a:p>
          <a:p>
            <a:pPr lvl="2">
              <a:buFont typeface="Wingdings" panose="05000000000000000000" pitchFamily="2" charset="2"/>
              <a:buChar char="Ø"/>
            </a:pPr>
            <a:r>
              <a:rPr lang="en-GB">
                <a:solidFill>
                  <a:schemeClr val="tx2">
                    <a:lumMod val="75000"/>
                  </a:schemeClr>
                </a:solidFill>
              </a:rPr>
              <a:t>Annual staff wellbeing survey</a:t>
            </a:r>
          </a:p>
          <a:p>
            <a:pPr lvl="2">
              <a:buFont typeface="Wingdings" panose="05000000000000000000" pitchFamily="2" charset="2"/>
              <a:buChar char="Ø"/>
            </a:pPr>
            <a:r>
              <a:rPr lang="en-GB">
                <a:solidFill>
                  <a:schemeClr val="tx2">
                    <a:lumMod val="75000"/>
                  </a:schemeClr>
                </a:solidFill>
              </a:rPr>
              <a:t>Evaluate outcomes </a:t>
            </a:r>
          </a:p>
        </p:txBody>
      </p:sp>
    </p:spTree>
    <p:extLst>
      <p:ext uri="{BB962C8B-B14F-4D97-AF65-F5344CB8AC3E}">
        <p14:creationId xmlns:p14="http://schemas.microsoft.com/office/powerpoint/2010/main" val="283593325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870175" y="624110"/>
            <a:ext cx="7284749" cy="1280890"/>
          </a:xfrm>
        </p:spPr>
        <p:txBody>
          <a:bodyPr>
            <a:normAutofit/>
          </a:bodyPr>
          <a:lstStyle/>
          <a:p>
            <a:r>
              <a:rPr lang="en-GB" b="1" dirty="0"/>
              <a:t>Impact Of Supporting Staff Wellbeing</a:t>
            </a:r>
          </a:p>
        </p:txBody>
      </p:sp>
      <p:grpSp>
        <p:nvGrpSpPr>
          <p:cNvPr id="3" name="Group 2">
            <a:extLst>
              <a:ext uri="{FF2B5EF4-FFF2-40B4-BE49-F238E27FC236}">
                <a16:creationId xmlns:a16="http://schemas.microsoft.com/office/drawing/2014/main" id="{7CB47A33-DF6E-43A9-A268-184747D1A469}"/>
              </a:ext>
            </a:extLst>
          </p:cNvPr>
          <p:cNvGrpSpPr/>
          <p:nvPr/>
        </p:nvGrpSpPr>
        <p:grpSpPr>
          <a:xfrm>
            <a:off x="2870174" y="1988840"/>
            <a:ext cx="7284749" cy="4608512"/>
            <a:chOff x="391274" y="1700808"/>
            <a:chExt cx="8202040" cy="4936057"/>
          </a:xfrm>
        </p:grpSpPr>
        <p:sp>
          <p:nvSpPr>
            <p:cNvPr id="5" name="Rectangle 4"/>
            <p:cNvSpPr/>
            <p:nvPr/>
          </p:nvSpPr>
          <p:spPr>
            <a:xfrm>
              <a:off x="6727097" y="1700808"/>
              <a:ext cx="1866217" cy="369332"/>
            </a:xfrm>
            <a:prstGeom prst="rect">
              <a:avLst/>
            </a:prstGeom>
          </p:spPr>
          <p:txBody>
            <a:bodyPr wrap="none">
              <a:normAutofit/>
            </a:bodyPr>
            <a:lstStyle/>
            <a:p>
              <a:pPr>
                <a:lnSpc>
                  <a:spcPct val="90000"/>
                </a:lnSpc>
                <a:spcAft>
                  <a:spcPts val="600"/>
                </a:spcAft>
              </a:pPr>
              <a:r>
                <a:rPr lang="en-GB">
                  <a:solidFill>
                    <a:srgbClr val="0000FF"/>
                  </a:solidFill>
                  <a:latin typeface="Bodoni MT" panose="02070603080606020203" pitchFamily="18" charset="0"/>
                </a:rPr>
                <a:t>Low sickness rate</a:t>
              </a:r>
            </a:p>
          </p:txBody>
        </p:sp>
        <p:sp>
          <p:nvSpPr>
            <p:cNvPr id="6" name="Rectangle 5"/>
            <p:cNvSpPr/>
            <p:nvPr/>
          </p:nvSpPr>
          <p:spPr>
            <a:xfrm>
              <a:off x="539552" y="5877272"/>
              <a:ext cx="1916871" cy="369332"/>
            </a:xfrm>
            <a:prstGeom prst="rect">
              <a:avLst/>
            </a:prstGeom>
          </p:spPr>
          <p:txBody>
            <a:bodyPr wrap="none">
              <a:normAutofit/>
            </a:bodyPr>
            <a:lstStyle/>
            <a:p>
              <a:pPr>
                <a:lnSpc>
                  <a:spcPct val="90000"/>
                </a:lnSpc>
                <a:spcAft>
                  <a:spcPts val="600"/>
                </a:spcAft>
              </a:pPr>
              <a:r>
                <a:rPr lang="en-GB">
                  <a:solidFill>
                    <a:srgbClr val="0000FF"/>
                  </a:solidFill>
                  <a:latin typeface="Bodoni MT" panose="02070603080606020203" pitchFamily="18" charset="0"/>
                </a:rPr>
                <a:t>Staff satisfaction </a:t>
              </a:r>
            </a:p>
          </p:txBody>
        </p:sp>
        <p:sp>
          <p:nvSpPr>
            <p:cNvPr id="7" name="Rectangle 6"/>
            <p:cNvSpPr/>
            <p:nvPr/>
          </p:nvSpPr>
          <p:spPr>
            <a:xfrm>
              <a:off x="6727097" y="4356947"/>
              <a:ext cx="1112805" cy="369332"/>
            </a:xfrm>
            <a:prstGeom prst="rect">
              <a:avLst/>
            </a:prstGeom>
          </p:spPr>
          <p:txBody>
            <a:bodyPr wrap="none">
              <a:normAutofit/>
            </a:bodyPr>
            <a:lstStyle/>
            <a:p>
              <a:pPr>
                <a:lnSpc>
                  <a:spcPct val="90000"/>
                </a:lnSpc>
                <a:spcAft>
                  <a:spcPts val="600"/>
                </a:spcAft>
              </a:pPr>
              <a:r>
                <a:rPr lang="en-GB">
                  <a:solidFill>
                    <a:srgbClr val="0000FF"/>
                  </a:solidFill>
                  <a:latin typeface="Bodoni MT" panose="02070603080606020203" pitchFamily="18" charset="0"/>
                </a:rPr>
                <a:t>Openness</a:t>
              </a:r>
              <a:endParaRPr lang="en-GB">
                <a:latin typeface="Bodoni MT" panose="02070603080606020203" pitchFamily="18" charset="0"/>
              </a:endParaRPr>
            </a:p>
          </p:txBody>
        </p:sp>
        <p:sp>
          <p:nvSpPr>
            <p:cNvPr id="8" name="Rectangle 7"/>
            <p:cNvSpPr/>
            <p:nvPr/>
          </p:nvSpPr>
          <p:spPr>
            <a:xfrm>
              <a:off x="5151473" y="5676385"/>
              <a:ext cx="3247364" cy="369332"/>
            </a:xfrm>
            <a:prstGeom prst="rect">
              <a:avLst/>
            </a:prstGeom>
          </p:spPr>
          <p:txBody>
            <a:bodyPr wrap="none">
              <a:normAutofit/>
            </a:bodyPr>
            <a:lstStyle/>
            <a:p>
              <a:pPr>
                <a:lnSpc>
                  <a:spcPct val="90000"/>
                </a:lnSpc>
                <a:spcAft>
                  <a:spcPts val="600"/>
                </a:spcAft>
              </a:pPr>
              <a:r>
                <a:rPr lang="en-GB">
                  <a:solidFill>
                    <a:srgbClr val="0000FF"/>
                  </a:solidFill>
                  <a:latin typeface="Bodoni MT" panose="02070603080606020203" pitchFamily="18" charset="0"/>
                </a:rPr>
                <a:t>Staff morale – ‘feel good factor’</a:t>
              </a:r>
            </a:p>
          </p:txBody>
        </p:sp>
        <p:sp>
          <p:nvSpPr>
            <p:cNvPr id="9" name="Rectangle 8"/>
            <p:cNvSpPr/>
            <p:nvPr/>
          </p:nvSpPr>
          <p:spPr>
            <a:xfrm>
              <a:off x="4769363" y="3136259"/>
              <a:ext cx="3661580" cy="369332"/>
            </a:xfrm>
            <a:prstGeom prst="rect">
              <a:avLst/>
            </a:prstGeom>
          </p:spPr>
          <p:txBody>
            <a:bodyPr wrap="none">
              <a:normAutofit/>
            </a:bodyPr>
            <a:lstStyle/>
            <a:p>
              <a:pPr>
                <a:lnSpc>
                  <a:spcPct val="90000"/>
                </a:lnSpc>
                <a:spcAft>
                  <a:spcPts val="600"/>
                </a:spcAft>
              </a:pPr>
              <a:r>
                <a:rPr lang="en-GB">
                  <a:solidFill>
                    <a:srgbClr val="0000FF"/>
                  </a:solidFill>
                  <a:latin typeface="Bodoni MT" panose="02070603080606020203" pitchFamily="18" charset="0"/>
                </a:rPr>
                <a:t>Improved performance/ productivity</a:t>
              </a:r>
            </a:p>
          </p:txBody>
        </p:sp>
        <p:sp>
          <p:nvSpPr>
            <p:cNvPr id="10" name="Rectangle 9"/>
            <p:cNvSpPr/>
            <p:nvPr/>
          </p:nvSpPr>
          <p:spPr>
            <a:xfrm>
              <a:off x="1589536" y="3529280"/>
              <a:ext cx="1922321" cy="369332"/>
            </a:xfrm>
            <a:prstGeom prst="rect">
              <a:avLst/>
            </a:prstGeom>
          </p:spPr>
          <p:txBody>
            <a:bodyPr wrap="none">
              <a:normAutofit/>
            </a:bodyPr>
            <a:lstStyle/>
            <a:p>
              <a:pPr>
                <a:lnSpc>
                  <a:spcPct val="90000"/>
                </a:lnSpc>
                <a:spcAft>
                  <a:spcPts val="600"/>
                </a:spcAft>
              </a:pPr>
              <a:r>
                <a:rPr lang="en-GB">
                  <a:solidFill>
                    <a:srgbClr val="0000FF"/>
                  </a:solidFill>
                  <a:latin typeface="Bodoni MT" panose="02070603080606020203" pitchFamily="18" charset="0"/>
                </a:rPr>
                <a:t>Retention of staff</a:t>
              </a:r>
            </a:p>
          </p:txBody>
        </p:sp>
        <p:sp>
          <p:nvSpPr>
            <p:cNvPr id="11" name="Rectangle 10"/>
            <p:cNvSpPr/>
            <p:nvPr/>
          </p:nvSpPr>
          <p:spPr>
            <a:xfrm>
              <a:off x="2657610" y="2319057"/>
              <a:ext cx="1979837" cy="369332"/>
            </a:xfrm>
            <a:prstGeom prst="rect">
              <a:avLst/>
            </a:prstGeom>
          </p:spPr>
          <p:txBody>
            <a:bodyPr wrap="none">
              <a:normAutofit/>
            </a:bodyPr>
            <a:lstStyle/>
            <a:p>
              <a:pPr>
                <a:lnSpc>
                  <a:spcPct val="90000"/>
                </a:lnSpc>
                <a:spcAft>
                  <a:spcPts val="600"/>
                </a:spcAft>
              </a:pPr>
              <a:r>
                <a:rPr lang="en-GB">
                  <a:solidFill>
                    <a:srgbClr val="0000FF"/>
                  </a:solidFill>
                  <a:latin typeface="Bodoni MT" panose="02070603080606020203" pitchFamily="18" charset="0"/>
                </a:rPr>
                <a:t>Staff development</a:t>
              </a:r>
            </a:p>
          </p:txBody>
        </p:sp>
        <p:sp>
          <p:nvSpPr>
            <p:cNvPr id="12" name="Rectangle 11"/>
            <p:cNvSpPr/>
            <p:nvPr/>
          </p:nvSpPr>
          <p:spPr>
            <a:xfrm>
              <a:off x="2837412" y="6267533"/>
              <a:ext cx="4446087" cy="369332"/>
            </a:xfrm>
            <a:prstGeom prst="rect">
              <a:avLst/>
            </a:prstGeom>
          </p:spPr>
          <p:txBody>
            <a:bodyPr wrap="square">
              <a:normAutofit/>
            </a:bodyPr>
            <a:lstStyle/>
            <a:p>
              <a:pPr>
                <a:lnSpc>
                  <a:spcPct val="90000"/>
                </a:lnSpc>
                <a:spcAft>
                  <a:spcPts val="600"/>
                </a:spcAft>
              </a:pPr>
              <a:r>
                <a:rPr lang="en-GB">
                  <a:solidFill>
                    <a:srgbClr val="0000FF"/>
                  </a:solidFill>
                  <a:latin typeface="Bodoni MT" panose="02070603080606020203" pitchFamily="18" charset="0"/>
                </a:rPr>
                <a:t>Positive health and safety culture</a:t>
              </a:r>
            </a:p>
          </p:txBody>
        </p:sp>
        <p:sp>
          <p:nvSpPr>
            <p:cNvPr id="13" name="Rectangle 12"/>
            <p:cNvSpPr/>
            <p:nvPr/>
          </p:nvSpPr>
          <p:spPr>
            <a:xfrm>
              <a:off x="2805126" y="4907091"/>
              <a:ext cx="3998339" cy="369332"/>
            </a:xfrm>
            <a:prstGeom prst="rect">
              <a:avLst/>
            </a:prstGeom>
          </p:spPr>
          <p:txBody>
            <a:bodyPr wrap="none">
              <a:normAutofit/>
            </a:bodyPr>
            <a:lstStyle/>
            <a:p>
              <a:pPr>
                <a:lnSpc>
                  <a:spcPct val="90000"/>
                </a:lnSpc>
                <a:spcAft>
                  <a:spcPts val="600"/>
                </a:spcAft>
              </a:pPr>
              <a:r>
                <a:rPr lang="en-GB">
                  <a:solidFill>
                    <a:srgbClr val="0000FF"/>
                  </a:solidFill>
                  <a:latin typeface="Bodoni MT" panose="02070603080606020203" pitchFamily="18" charset="0"/>
                </a:rPr>
                <a:t>Develop a healthy, motivated workforce</a:t>
              </a:r>
              <a:endParaRPr lang="en-GB">
                <a:latin typeface="Bodoni MT" panose="02070603080606020203" pitchFamily="18" charset="0"/>
              </a:endParaRPr>
            </a:p>
          </p:txBody>
        </p:sp>
        <p:sp>
          <p:nvSpPr>
            <p:cNvPr id="14" name="Rectangle 13"/>
            <p:cNvSpPr/>
            <p:nvPr/>
          </p:nvSpPr>
          <p:spPr>
            <a:xfrm>
              <a:off x="579293" y="1700808"/>
              <a:ext cx="2258119" cy="369332"/>
            </a:xfrm>
            <a:prstGeom prst="rect">
              <a:avLst/>
            </a:prstGeom>
          </p:spPr>
          <p:txBody>
            <a:bodyPr wrap="none">
              <a:normAutofit/>
            </a:bodyPr>
            <a:lstStyle/>
            <a:p>
              <a:pPr>
                <a:lnSpc>
                  <a:spcPct val="90000"/>
                </a:lnSpc>
                <a:spcAft>
                  <a:spcPts val="600"/>
                </a:spcAft>
              </a:pPr>
              <a:r>
                <a:rPr lang="en-GB">
                  <a:solidFill>
                    <a:srgbClr val="0000FF"/>
                  </a:solidFill>
                  <a:latin typeface="Bodoni MT" panose="02070603080606020203" pitchFamily="18" charset="0"/>
                </a:rPr>
                <a:t>Improved CQC rating</a:t>
              </a:r>
            </a:p>
          </p:txBody>
        </p:sp>
        <p:sp>
          <p:nvSpPr>
            <p:cNvPr id="15" name="Rectangle 14"/>
            <p:cNvSpPr/>
            <p:nvPr/>
          </p:nvSpPr>
          <p:spPr>
            <a:xfrm>
              <a:off x="579293" y="2685670"/>
              <a:ext cx="2721579" cy="369332"/>
            </a:xfrm>
            <a:prstGeom prst="rect">
              <a:avLst/>
            </a:prstGeom>
          </p:spPr>
          <p:txBody>
            <a:bodyPr wrap="none">
              <a:normAutofit/>
            </a:bodyPr>
            <a:lstStyle/>
            <a:p>
              <a:pPr>
                <a:lnSpc>
                  <a:spcPct val="90000"/>
                </a:lnSpc>
                <a:spcAft>
                  <a:spcPts val="600"/>
                </a:spcAft>
              </a:pPr>
              <a:r>
                <a:rPr lang="en-GB" dirty="0">
                  <a:solidFill>
                    <a:srgbClr val="009900"/>
                  </a:solidFill>
                  <a:latin typeface="Bodoni MT" panose="02070603080606020203" pitchFamily="18" charset="0"/>
                </a:rPr>
                <a:t>High quality patients care</a:t>
              </a:r>
            </a:p>
          </p:txBody>
        </p:sp>
        <p:sp>
          <p:nvSpPr>
            <p:cNvPr id="16" name="Rectangle 15"/>
            <p:cNvSpPr/>
            <p:nvPr/>
          </p:nvSpPr>
          <p:spPr>
            <a:xfrm>
              <a:off x="3933090" y="4168427"/>
              <a:ext cx="1852110" cy="369332"/>
            </a:xfrm>
            <a:prstGeom prst="rect">
              <a:avLst/>
            </a:prstGeom>
          </p:spPr>
          <p:txBody>
            <a:bodyPr wrap="none">
              <a:normAutofit/>
            </a:bodyPr>
            <a:lstStyle/>
            <a:p>
              <a:pPr>
                <a:lnSpc>
                  <a:spcPct val="90000"/>
                </a:lnSpc>
                <a:spcAft>
                  <a:spcPts val="600"/>
                </a:spcAft>
              </a:pPr>
              <a:r>
                <a:rPr lang="en-GB">
                  <a:solidFill>
                    <a:srgbClr val="009900"/>
                  </a:solidFill>
                  <a:latin typeface="Bodoni MT" panose="02070603080606020203" pitchFamily="18" charset="0"/>
                </a:rPr>
                <a:t>Satisfied patients</a:t>
              </a:r>
            </a:p>
          </p:txBody>
        </p:sp>
        <p:sp>
          <p:nvSpPr>
            <p:cNvPr id="17" name="Rectangle 16"/>
            <p:cNvSpPr/>
            <p:nvPr/>
          </p:nvSpPr>
          <p:spPr>
            <a:xfrm>
              <a:off x="5249705" y="2316338"/>
              <a:ext cx="2473113" cy="369332"/>
            </a:xfrm>
            <a:prstGeom prst="rect">
              <a:avLst/>
            </a:prstGeom>
          </p:spPr>
          <p:txBody>
            <a:bodyPr wrap="none">
              <a:normAutofit/>
            </a:bodyPr>
            <a:lstStyle/>
            <a:p>
              <a:pPr>
                <a:lnSpc>
                  <a:spcPct val="90000"/>
                </a:lnSpc>
                <a:spcAft>
                  <a:spcPts val="600"/>
                </a:spcAft>
              </a:pPr>
              <a:r>
                <a:rPr lang="en-GB">
                  <a:solidFill>
                    <a:srgbClr val="009900"/>
                  </a:solidFill>
                  <a:latin typeface="Bodoni MT" panose="02070603080606020203" pitchFamily="18" charset="0"/>
                </a:rPr>
                <a:t>Less patient complaints</a:t>
              </a:r>
            </a:p>
          </p:txBody>
        </p:sp>
        <p:sp>
          <p:nvSpPr>
            <p:cNvPr id="18" name="Rectangle 17"/>
            <p:cNvSpPr/>
            <p:nvPr/>
          </p:nvSpPr>
          <p:spPr>
            <a:xfrm>
              <a:off x="391274" y="4353093"/>
              <a:ext cx="2213426" cy="373185"/>
            </a:xfrm>
            <a:prstGeom prst="rect">
              <a:avLst/>
            </a:prstGeom>
          </p:spPr>
          <p:txBody>
            <a:bodyPr wrap="none">
              <a:normAutofit/>
            </a:bodyPr>
            <a:lstStyle/>
            <a:p>
              <a:pPr>
                <a:lnSpc>
                  <a:spcPct val="90000"/>
                </a:lnSpc>
                <a:spcAft>
                  <a:spcPts val="600"/>
                </a:spcAft>
              </a:pPr>
              <a:r>
                <a:rPr lang="en-GB" dirty="0">
                  <a:solidFill>
                    <a:srgbClr val="009900"/>
                  </a:solidFill>
                  <a:latin typeface="Bodoni MT" panose="02070603080606020203" pitchFamily="18" charset="0"/>
                </a:rPr>
                <a:t>Healthier population</a:t>
              </a:r>
            </a:p>
          </p:txBody>
        </p:sp>
      </p:grpSp>
    </p:spTree>
    <p:extLst>
      <p:ext uri="{BB962C8B-B14F-4D97-AF65-F5344CB8AC3E}">
        <p14:creationId xmlns:p14="http://schemas.microsoft.com/office/powerpoint/2010/main" val="319847255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308514" y="942111"/>
            <a:ext cx="2442412" cy="4969113"/>
          </a:xfrm>
        </p:spPr>
        <p:txBody>
          <a:bodyPr anchor="ctr">
            <a:normAutofit/>
          </a:bodyPr>
          <a:lstStyle/>
          <a:p>
            <a:r>
              <a:rPr lang="en-GB" b="1" dirty="0">
                <a:solidFill>
                  <a:schemeClr val="tx2">
                    <a:lumMod val="75000"/>
                  </a:schemeClr>
                </a:solidFill>
              </a:rPr>
              <a:t>Look after ourselves </a:t>
            </a:r>
          </a:p>
        </p:txBody>
      </p:sp>
      <p:sp>
        <p:nvSpPr>
          <p:cNvPr id="3" name="Content Placeholder 2"/>
          <p:cNvSpPr>
            <a:spLocks noGrp="1"/>
          </p:cNvSpPr>
          <p:nvPr>
            <p:ph idx="1"/>
          </p:nvPr>
        </p:nvSpPr>
        <p:spPr>
          <a:xfrm>
            <a:off x="5310796" y="942108"/>
            <a:ext cx="4841662" cy="4969114"/>
          </a:xfrm>
        </p:spPr>
        <p:txBody>
          <a:bodyPr anchor="ctr">
            <a:normAutofit/>
          </a:bodyPr>
          <a:lstStyle/>
          <a:p>
            <a:pPr marL="0" indent="0">
              <a:lnSpc>
                <a:spcPct val="90000"/>
              </a:lnSpc>
              <a:buNone/>
            </a:pPr>
            <a:r>
              <a:rPr lang="en-GB" sz="1500" b="1" dirty="0">
                <a:solidFill>
                  <a:schemeClr val="tx2">
                    <a:lumMod val="75000"/>
                  </a:schemeClr>
                </a:solidFill>
              </a:rPr>
              <a:t>Sustaining Wellbeing with Seven Daily Habits</a:t>
            </a:r>
          </a:p>
          <a:p>
            <a:pPr>
              <a:lnSpc>
                <a:spcPct val="90000"/>
              </a:lnSpc>
            </a:pPr>
            <a:endParaRPr lang="en-GB" sz="1500" dirty="0">
              <a:solidFill>
                <a:schemeClr val="tx2">
                  <a:lumMod val="75000"/>
                </a:schemeClr>
              </a:solidFill>
            </a:endParaRPr>
          </a:p>
          <a:p>
            <a:pPr marL="514350" indent="-514350">
              <a:lnSpc>
                <a:spcPct val="90000"/>
              </a:lnSpc>
              <a:buFont typeface="+mj-lt"/>
              <a:buAutoNum type="arabicPeriod"/>
            </a:pPr>
            <a:r>
              <a:rPr lang="en-GB" sz="1500" dirty="0">
                <a:solidFill>
                  <a:schemeClr val="tx2">
                    <a:lumMod val="75000"/>
                  </a:schemeClr>
                </a:solidFill>
              </a:rPr>
              <a:t>Learn something new every day</a:t>
            </a:r>
          </a:p>
          <a:p>
            <a:pPr marL="514350" indent="-514350">
              <a:lnSpc>
                <a:spcPct val="90000"/>
              </a:lnSpc>
              <a:buFont typeface="+mj-lt"/>
              <a:buAutoNum type="arabicPeriod"/>
            </a:pPr>
            <a:r>
              <a:rPr lang="en-GB" sz="1500" dirty="0">
                <a:solidFill>
                  <a:schemeClr val="tx2">
                    <a:lumMod val="75000"/>
                  </a:schemeClr>
                </a:solidFill>
              </a:rPr>
              <a:t>Use gratitude daily</a:t>
            </a:r>
          </a:p>
          <a:p>
            <a:pPr marL="514350" indent="-514350">
              <a:lnSpc>
                <a:spcPct val="90000"/>
              </a:lnSpc>
              <a:buFont typeface="+mj-lt"/>
              <a:buAutoNum type="arabicPeriod"/>
            </a:pPr>
            <a:r>
              <a:rPr lang="en-GB" sz="1500" dirty="0">
                <a:solidFill>
                  <a:schemeClr val="tx2">
                    <a:lumMod val="75000"/>
                  </a:schemeClr>
                </a:solidFill>
              </a:rPr>
              <a:t>Commit to working on our goals every day, without excuses</a:t>
            </a:r>
          </a:p>
          <a:p>
            <a:pPr marL="514350" indent="-514350">
              <a:lnSpc>
                <a:spcPct val="90000"/>
              </a:lnSpc>
              <a:buFont typeface="+mj-lt"/>
              <a:buAutoNum type="arabicPeriod"/>
            </a:pPr>
            <a:r>
              <a:rPr lang="en-GB" sz="1500" dirty="0">
                <a:solidFill>
                  <a:schemeClr val="tx2">
                    <a:lumMod val="75000"/>
                  </a:schemeClr>
                </a:solidFill>
              </a:rPr>
              <a:t>Move every day - 30 minutes of daily physical exercise</a:t>
            </a:r>
          </a:p>
          <a:p>
            <a:pPr marL="514350" indent="-514350">
              <a:lnSpc>
                <a:spcPct val="90000"/>
              </a:lnSpc>
              <a:buFont typeface="+mj-lt"/>
              <a:buAutoNum type="arabicPeriod"/>
            </a:pPr>
            <a:r>
              <a:rPr lang="en-GB" sz="1500" dirty="0">
                <a:solidFill>
                  <a:schemeClr val="tx2">
                    <a:lumMod val="75000"/>
                  </a:schemeClr>
                </a:solidFill>
              </a:rPr>
              <a:t>Practice deep breathing</a:t>
            </a:r>
          </a:p>
          <a:p>
            <a:pPr marL="514350" indent="-514350">
              <a:lnSpc>
                <a:spcPct val="90000"/>
              </a:lnSpc>
              <a:buFont typeface="+mj-lt"/>
              <a:buAutoNum type="arabicPeriod"/>
            </a:pPr>
            <a:r>
              <a:rPr lang="en-GB" sz="1500" dirty="0">
                <a:solidFill>
                  <a:schemeClr val="tx2">
                    <a:lumMod val="75000"/>
                  </a:schemeClr>
                </a:solidFill>
              </a:rPr>
              <a:t>Engage in a creative outlet that brings joy</a:t>
            </a:r>
          </a:p>
          <a:p>
            <a:pPr marL="514350" indent="-514350">
              <a:lnSpc>
                <a:spcPct val="90000"/>
              </a:lnSpc>
              <a:buFont typeface="+mj-lt"/>
              <a:buAutoNum type="arabicPeriod"/>
            </a:pPr>
            <a:r>
              <a:rPr lang="en-GB" sz="1500" dirty="0">
                <a:solidFill>
                  <a:schemeClr val="tx2">
                    <a:lumMod val="75000"/>
                  </a:schemeClr>
                </a:solidFill>
              </a:rPr>
              <a:t>Teach ourselves to ‘think on purpose’</a:t>
            </a:r>
          </a:p>
          <a:p>
            <a:pPr marL="514350" indent="-514350">
              <a:lnSpc>
                <a:spcPct val="90000"/>
              </a:lnSpc>
              <a:buFont typeface="+mj-lt"/>
              <a:buAutoNum type="arabicPeriod"/>
            </a:pPr>
            <a:endParaRPr lang="en-GB" sz="1500" dirty="0">
              <a:solidFill>
                <a:schemeClr val="tx2">
                  <a:lumMod val="75000"/>
                </a:schemeClr>
              </a:solidFill>
            </a:endParaRPr>
          </a:p>
          <a:p>
            <a:pPr marL="514350" indent="-514350">
              <a:lnSpc>
                <a:spcPct val="90000"/>
              </a:lnSpc>
              <a:buFont typeface="+mj-lt"/>
              <a:buAutoNum type="arabicPeriod"/>
            </a:pPr>
            <a:endParaRPr lang="en-GB" sz="1500" dirty="0">
              <a:solidFill>
                <a:schemeClr val="tx2">
                  <a:lumMod val="75000"/>
                </a:schemeClr>
              </a:solidFill>
            </a:endParaRPr>
          </a:p>
          <a:p>
            <a:pPr marL="0" indent="0" algn="ctr">
              <a:lnSpc>
                <a:spcPct val="90000"/>
              </a:lnSpc>
              <a:buNone/>
            </a:pPr>
            <a:r>
              <a:rPr lang="en-GB" sz="1400" u="sng" dirty="0">
                <a:solidFill>
                  <a:schemeClr val="tx2">
                    <a:lumMod val="75000"/>
                  </a:schemeClr>
                </a:solidFill>
                <a:hlinkClick r:id="rId2"/>
              </a:rPr>
              <a:t>sustaining-wellbeing-with-seven-daily-habits</a:t>
            </a:r>
            <a:endParaRPr lang="en-GB" sz="1400" dirty="0">
              <a:solidFill>
                <a:schemeClr val="tx2">
                  <a:lumMod val="75000"/>
                </a:schemeClr>
              </a:solidFill>
            </a:endParaRPr>
          </a:p>
        </p:txBody>
      </p:sp>
    </p:spTree>
    <p:extLst>
      <p:ext uri="{BB962C8B-B14F-4D97-AF65-F5344CB8AC3E}">
        <p14:creationId xmlns:p14="http://schemas.microsoft.com/office/powerpoint/2010/main" val="335561700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308514" y="942111"/>
            <a:ext cx="2442412" cy="4969113"/>
          </a:xfrm>
        </p:spPr>
        <p:txBody>
          <a:bodyPr anchor="ctr">
            <a:normAutofit/>
          </a:bodyPr>
          <a:lstStyle/>
          <a:p>
            <a:r>
              <a:rPr lang="en-GB" dirty="0"/>
              <a:t>QI Activities </a:t>
            </a:r>
            <a:endParaRPr lang="en-GB" dirty="0">
              <a:solidFill>
                <a:schemeClr val="tx2">
                  <a:lumMod val="75000"/>
                </a:schemeClr>
              </a:solidFill>
            </a:endParaRPr>
          </a:p>
        </p:txBody>
      </p:sp>
      <p:sp>
        <p:nvSpPr>
          <p:cNvPr id="3" name="Content Placeholder 2"/>
          <p:cNvSpPr>
            <a:spLocks noGrp="1"/>
          </p:cNvSpPr>
          <p:nvPr>
            <p:ph idx="1"/>
          </p:nvPr>
        </p:nvSpPr>
        <p:spPr>
          <a:xfrm>
            <a:off x="5310796" y="942108"/>
            <a:ext cx="4841662" cy="4969114"/>
          </a:xfrm>
        </p:spPr>
        <p:txBody>
          <a:bodyPr anchor="ctr">
            <a:normAutofit fontScale="92500" lnSpcReduction="20000"/>
          </a:bodyPr>
          <a:lstStyle/>
          <a:p>
            <a:pPr lvl="0">
              <a:buFont typeface="Wingdings" panose="05000000000000000000" pitchFamily="2" charset="2"/>
              <a:buChar char="Ø"/>
            </a:pPr>
            <a:r>
              <a:rPr lang="en-GB" sz="2400" dirty="0"/>
              <a:t>Prescribing behaviours </a:t>
            </a:r>
          </a:p>
          <a:p>
            <a:pPr lvl="2">
              <a:buFont typeface="Arial" panose="020B0604020202020204" pitchFamily="34" charset="0"/>
              <a:buChar char="•"/>
            </a:pPr>
            <a:r>
              <a:rPr lang="en-GB" dirty="0"/>
              <a:t>promoting a switch to greener asthma inhalers</a:t>
            </a:r>
            <a:endParaRPr lang="en-GB" dirty="0">
              <a:effectLst/>
            </a:endParaRPr>
          </a:p>
          <a:p>
            <a:pPr lvl="0">
              <a:buFont typeface="Wingdings" panose="05000000000000000000" pitchFamily="2" charset="2"/>
              <a:buChar char="Ø"/>
            </a:pPr>
            <a:r>
              <a:rPr lang="en-GB" sz="2400" dirty="0"/>
              <a:t>Procurement and consumption patterns</a:t>
            </a:r>
          </a:p>
          <a:p>
            <a:pPr lvl="2">
              <a:buFont typeface="Arial" panose="020B0604020202020204" pitchFamily="34" charset="0"/>
              <a:buChar char="•"/>
            </a:pPr>
            <a:r>
              <a:rPr lang="en-GB" dirty="0"/>
              <a:t>reducing paper use and purchasing recycled paper</a:t>
            </a:r>
            <a:endParaRPr lang="en-GB" dirty="0">
              <a:effectLst/>
            </a:endParaRPr>
          </a:p>
          <a:p>
            <a:pPr lvl="0">
              <a:buFont typeface="Wingdings" panose="05000000000000000000" pitchFamily="2" charset="2"/>
              <a:buChar char="Ø"/>
            </a:pPr>
            <a:r>
              <a:rPr lang="en-GB" sz="2400" dirty="0"/>
              <a:t>Use of online access by patients</a:t>
            </a:r>
          </a:p>
          <a:p>
            <a:pPr lvl="2">
              <a:buFont typeface="Arial" panose="020B0604020202020204" pitchFamily="34" charset="0"/>
              <a:buChar char="•"/>
            </a:pPr>
            <a:r>
              <a:rPr lang="en-GB" b="1" i="1" u="sng" dirty="0" err="1">
                <a:hlinkClick r:id="rId2"/>
              </a:rPr>
              <a:t>eConsult</a:t>
            </a:r>
            <a:endParaRPr lang="en-GB" dirty="0">
              <a:effectLst/>
            </a:endParaRPr>
          </a:p>
          <a:p>
            <a:pPr lvl="2">
              <a:buFont typeface="Arial" panose="020B0604020202020204" pitchFamily="34" charset="0"/>
              <a:buChar char="•"/>
            </a:pPr>
            <a:r>
              <a:rPr lang="en-GB" b="1" i="1" u="sng" dirty="0" err="1">
                <a:hlinkClick r:id="rId3"/>
              </a:rPr>
              <a:t>askmyGP</a:t>
            </a:r>
            <a:endParaRPr lang="en-GB" dirty="0"/>
          </a:p>
          <a:p>
            <a:pPr lvl="0">
              <a:buFont typeface="Wingdings" panose="05000000000000000000" pitchFamily="2" charset="2"/>
              <a:buChar char="Ø"/>
            </a:pPr>
            <a:r>
              <a:rPr lang="en-GB" sz="2400" dirty="0"/>
              <a:t>Staff and patient travel patterns </a:t>
            </a:r>
          </a:p>
          <a:p>
            <a:pPr lvl="2">
              <a:buFont typeface="Arial" panose="020B0604020202020204" pitchFamily="34" charset="0"/>
              <a:buChar char="•"/>
            </a:pPr>
            <a:r>
              <a:rPr lang="en-GB" dirty="0"/>
              <a:t>reducing the length and frequency of journeys</a:t>
            </a:r>
            <a:endParaRPr lang="en-GB" dirty="0">
              <a:effectLst/>
            </a:endParaRPr>
          </a:p>
          <a:p>
            <a:pPr lvl="2">
              <a:buFont typeface="Arial" panose="020B0604020202020204" pitchFamily="34" charset="0"/>
              <a:buChar char="•"/>
            </a:pPr>
            <a:r>
              <a:rPr lang="en-GB" dirty="0"/>
              <a:t>using more sustainable transport modes</a:t>
            </a:r>
          </a:p>
          <a:p>
            <a:pPr marL="914400" lvl="2" indent="0" algn="ctr">
              <a:buNone/>
            </a:pPr>
            <a:r>
              <a:rPr lang="en-GB" sz="1500" u="sng" dirty="0" err="1">
                <a:hlinkClick r:id="rId4"/>
              </a:rPr>
              <a:t>Greenerpractice</a:t>
            </a:r>
            <a:endParaRPr lang="en-GB" sz="1500" dirty="0"/>
          </a:p>
        </p:txBody>
      </p:sp>
    </p:spTree>
    <p:extLst>
      <p:ext uri="{BB962C8B-B14F-4D97-AF65-F5344CB8AC3E}">
        <p14:creationId xmlns:p14="http://schemas.microsoft.com/office/powerpoint/2010/main" val="105618570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289997" y="1318591"/>
            <a:ext cx="4411651" cy="4220820"/>
          </a:xfrm>
        </p:spPr>
        <p:txBody>
          <a:bodyPr vert="horz" lIns="91440" tIns="45720" rIns="91440" bIns="45720" rtlCol="0" anchor="ctr">
            <a:normAutofit/>
          </a:bodyPr>
          <a:lstStyle/>
          <a:p>
            <a:r>
              <a:rPr lang="en-US" sz="5400" b="1" dirty="0">
                <a:solidFill>
                  <a:schemeClr val="tx2">
                    <a:lumMod val="75000"/>
                  </a:schemeClr>
                </a:solidFill>
              </a:rPr>
              <a:t>Thank You</a:t>
            </a:r>
          </a:p>
        </p:txBody>
      </p:sp>
    </p:spTree>
    <p:extLst>
      <p:ext uri="{BB962C8B-B14F-4D97-AF65-F5344CB8AC3E}">
        <p14:creationId xmlns:p14="http://schemas.microsoft.com/office/powerpoint/2010/main" val="1129161184"/>
      </p:ext>
    </p:extLst>
  </p:cSld>
  <p:clrMapOvr>
    <a:masterClrMapping/>
  </p:clrMapOvr>
</p:sld>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Wisp</Template>
  <TotalTime>306</TotalTime>
  <Words>1319</Words>
  <Application>Microsoft Office PowerPoint</Application>
  <PresentationFormat>Widescreen</PresentationFormat>
  <Paragraphs>256</Paragraphs>
  <Slides>36</Slides>
  <Notes>2</Notes>
  <HiddenSlides>0</HiddenSlides>
  <MMClips>0</MMClips>
  <ScaleCrop>false</ScaleCrop>
  <HeadingPairs>
    <vt:vector size="8" baseType="variant">
      <vt:variant>
        <vt:lpstr>Fonts Used</vt:lpstr>
      </vt:variant>
      <vt:variant>
        <vt:i4>7</vt:i4>
      </vt:variant>
      <vt:variant>
        <vt:lpstr>Theme</vt:lpstr>
      </vt:variant>
      <vt:variant>
        <vt:i4>1</vt:i4>
      </vt:variant>
      <vt:variant>
        <vt:lpstr>Embedded OLE Servers</vt:lpstr>
      </vt:variant>
      <vt:variant>
        <vt:i4>3</vt:i4>
      </vt:variant>
      <vt:variant>
        <vt:lpstr>Slide Titles</vt:lpstr>
      </vt:variant>
      <vt:variant>
        <vt:i4>36</vt:i4>
      </vt:variant>
    </vt:vector>
  </HeadingPairs>
  <TitlesOfParts>
    <vt:vector size="47" baseType="lpstr">
      <vt:lpstr>Arial</vt:lpstr>
      <vt:lpstr>Baskerville</vt:lpstr>
      <vt:lpstr>Bodoni MT</vt:lpstr>
      <vt:lpstr>Calibri</vt:lpstr>
      <vt:lpstr>Century Gothic</vt:lpstr>
      <vt:lpstr>Wingdings</vt:lpstr>
      <vt:lpstr>Wingdings 3</vt:lpstr>
      <vt:lpstr>Wisp</vt:lpstr>
      <vt:lpstr>Acrobat Document</vt:lpstr>
      <vt:lpstr>Presentation</vt:lpstr>
      <vt:lpstr>Document</vt:lpstr>
      <vt:lpstr>Supporting the Wellbeing of Practice Staff</vt:lpstr>
      <vt:lpstr>What does ‘staff wellbeing’ mean?  What is its impact on staff and patient care?  How can we support our staff’s wellbeing? </vt:lpstr>
      <vt:lpstr>The NHS People Plan 2020/21</vt:lpstr>
      <vt:lpstr>Wellbeing Conversations</vt:lpstr>
      <vt:lpstr>Evidence</vt:lpstr>
      <vt:lpstr>A Model For Sustainable Wellbeing &amp; Engagement</vt:lpstr>
      <vt:lpstr>Staff Interpretation of ‘Staff Wellbeing’</vt:lpstr>
      <vt:lpstr>Practical examples &amp; initiatives</vt:lpstr>
      <vt:lpstr>Five ways to wellbeing</vt:lpstr>
      <vt:lpstr>Connect...</vt:lpstr>
      <vt:lpstr>Connect…  Ideas we recommended to our staff</vt:lpstr>
      <vt:lpstr>Be Active…</vt:lpstr>
      <vt:lpstr>Be Active …  Ideas we recommended to our staff</vt:lpstr>
      <vt:lpstr>Take Notice…</vt:lpstr>
      <vt:lpstr>Take Notice…  Ideas we recommended to our staff</vt:lpstr>
      <vt:lpstr>Keep Learning…</vt:lpstr>
      <vt:lpstr>Keep Learning...  Ideas we recommended to our staff</vt:lpstr>
      <vt:lpstr>PowerPoint Presentation</vt:lpstr>
      <vt:lpstr>Give…  Ideas we recommended to our staff</vt:lpstr>
      <vt:lpstr>A model describing how the set of actions operates to enhance wellbeing</vt:lpstr>
      <vt:lpstr>Holistic Staff Wellbeing</vt:lpstr>
      <vt:lpstr>Domestic Violence and Abuse Awareness </vt:lpstr>
      <vt:lpstr>Hillview is Going Greener</vt:lpstr>
      <vt:lpstr>Share Information Across Practice Team</vt:lpstr>
      <vt:lpstr>Practical Ideas to Support Staff Wellbeing</vt:lpstr>
      <vt:lpstr>Practical Ideas to Support Staff Wellbeing</vt:lpstr>
      <vt:lpstr>Practical Ideas to Support Staff Wellbeing</vt:lpstr>
      <vt:lpstr>Practical Ideas to Support Staff Wellbeing</vt:lpstr>
      <vt:lpstr>Practical Ideas to Support Staff Wellbeing</vt:lpstr>
      <vt:lpstr>Practical Ideas to Support Staff Wellbeing</vt:lpstr>
      <vt:lpstr>Practical Ideas to Support Staff Wellbeing</vt:lpstr>
      <vt:lpstr>Practical Ideas to Support Staff Wellbeing</vt:lpstr>
      <vt:lpstr>Impact Of Supporting Staff Wellbeing</vt:lpstr>
      <vt:lpstr>Look after ourselves </vt:lpstr>
      <vt:lpstr>QI Activities </vt:lpstr>
      <vt:lpstr>Thank You</vt:lpstr>
    </vt:vector>
  </TitlesOfParts>
  <Company>NWLCCCG</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Supporting the Wellbeing of Practice Staff</dc:title>
  <dc:creator>Vasu Siva</dc:creator>
  <cp:lastModifiedBy>SIVA, Vasu (HILLVIEW SURGERY)</cp:lastModifiedBy>
  <cp:revision>283</cp:revision>
  <dcterms:created xsi:type="dcterms:W3CDTF">2021-10-20T10:07:32Z</dcterms:created>
  <dcterms:modified xsi:type="dcterms:W3CDTF">2022-12-23T09:35:24Z</dcterms:modified>
</cp:coreProperties>
</file>